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3"/>
  </p:notesMasterIdLst>
  <p:sldIdLst>
    <p:sldId id="256" r:id="rId2"/>
    <p:sldId id="342" r:id="rId3"/>
    <p:sldId id="343" r:id="rId4"/>
    <p:sldId id="344" r:id="rId5"/>
    <p:sldId id="345" r:id="rId6"/>
    <p:sldId id="346" r:id="rId7"/>
    <p:sldId id="347" r:id="rId8"/>
    <p:sldId id="258" r:id="rId9"/>
    <p:sldId id="257" r:id="rId10"/>
    <p:sldId id="307" r:id="rId11"/>
    <p:sldId id="259" r:id="rId12"/>
    <p:sldId id="260" r:id="rId13"/>
    <p:sldId id="261" r:id="rId14"/>
    <p:sldId id="262" r:id="rId15"/>
    <p:sldId id="299" r:id="rId16"/>
    <p:sldId id="300" r:id="rId17"/>
    <p:sldId id="263" r:id="rId18"/>
    <p:sldId id="301" r:id="rId19"/>
    <p:sldId id="302" r:id="rId20"/>
    <p:sldId id="324" r:id="rId21"/>
    <p:sldId id="264" r:id="rId22"/>
    <p:sldId id="313" r:id="rId23"/>
    <p:sldId id="330" r:id="rId24"/>
    <p:sldId id="265" r:id="rId25"/>
    <p:sldId id="308" r:id="rId26"/>
    <p:sldId id="266" r:id="rId27"/>
    <p:sldId id="326" r:id="rId28"/>
    <p:sldId id="317" r:id="rId29"/>
    <p:sldId id="312" r:id="rId30"/>
    <p:sldId id="327" r:id="rId31"/>
    <p:sldId id="318" r:id="rId32"/>
    <p:sldId id="316" r:id="rId33"/>
    <p:sldId id="325" r:id="rId34"/>
    <p:sldId id="267" r:id="rId35"/>
    <p:sldId id="328" r:id="rId36"/>
    <p:sldId id="268" r:id="rId37"/>
    <p:sldId id="329" r:id="rId38"/>
    <p:sldId id="269" r:id="rId39"/>
    <p:sldId id="270" r:id="rId40"/>
    <p:sldId id="271" r:id="rId41"/>
    <p:sldId id="272" r:id="rId42"/>
    <p:sldId id="273" r:id="rId43"/>
    <p:sldId id="319" r:id="rId44"/>
    <p:sldId id="320" r:id="rId45"/>
    <p:sldId id="274" r:id="rId46"/>
    <p:sldId id="303" r:id="rId47"/>
    <p:sldId id="321" r:id="rId48"/>
    <p:sldId id="322" r:id="rId49"/>
    <p:sldId id="275" r:id="rId50"/>
    <p:sldId id="276" r:id="rId51"/>
    <p:sldId id="277" r:id="rId52"/>
    <p:sldId id="278" r:id="rId53"/>
    <p:sldId id="304" r:id="rId54"/>
    <p:sldId id="279" r:id="rId55"/>
    <p:sldId id="305" r:id="rId56"/>
    <p:sldId id="280" r:id="rId57"/>
    <p:sldId id="306" r:id="rId58"/>
    <p:sldId id="314" r:id="rId59"/>
    <p:sldId id="281" r:id="rId60"/>
    <p:sldId id="323" r:id="rId61"/>
    <p:sldId id="309" r:id="rId62"/>
    <p:sldId id="282" r:id="rId63"/>
    <p:sldId id="310" r:id="rId64"/>
    <p:sldId id="283" r:id="rId65"/>
    <p:sldId id="315" r:id="rId66"/>
    <p:sldId id="284" r:id="rId67"/>
    <p:sldId id="285" r:id="rId68"/>
    <p:sldId id="341" r:id="rId69"/>
    <p:sldId id="286" r:id="rId70"/>
    <p:sldId id="287" r:id="rId71"/>
    <p:sldId id="288" r:id="rId72"/>
    <p:sldId id="331" r:id="rId73"/>
    <p:sldId id="332" r:id="rId74"/>
    <p:sldId id="311" r:id="rId75"/>
    <p:sldId id="289" r:id="rId76"/>
    <p:sldId id="334" r:id="rId77"/>
    <p:sldId id="290" r:id="rId78"/>
    <p:sldId id="335" r:id="rId79"/>
    <p:sldId id="291" r:id="rId80"/>
    <p:sldId id="292" r:id="rId81"/>
    <p:sldId id="293" r:id="rId82"/>
    <p:sldId id="336" r:id="rId83"/>
    <p:sldId id="294" r:id="rId84"/>
    <p:sldId id="296" r:id="rId85"/>
    <p:sldId id="337" r:id="rId86"/>
    <p:sldId id="338" r:id="rId87"/>
    <p:sldId id="339" r:id="rId88"/>
    <p:sldId id="297" r:id="rId89"/>
    <p:sldId id="340" r:id="rId90"/>
    <p:sldId id="333" r:id="rId91"/>
    <p:sldId id="298"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ata3.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ata5.xml.rels><?xml version="1.0" encoding="UTF-8" standalone="yes"?>
<Relationships xmlns="http://schemas.openxmlformats.org/package/2006/relationships"><Relationship Id="rId2" Type="http://schemas.openxmlformats.org/officeDocument/2006/relationships/image" Target="../media/image66.svg"/><Relationship Id="rId1"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6.svg"/><Relationship Id="rId1"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2" Type="http://schemas.openxmlformats.org/officeDocument/2006/relationships/image" Target="../media/image44.svg"/><Relationship Id="rId1" Type="http://schemas.openxmlformats.org/officeDocument/2006/relationships/image" Target="../media/image43.png"/></Relationships>
</file>

<file path=ppt/diagrams/_rels/drawing5.xml.rels><?xml version="1.0" encoding="UTF-8" standalone="yes"?>
<Relationships xmlns="http://schemas.openxmlformats.org/package/2006/relationships"><Relationship Id="rId2" Type="http://schemas.openxmlformats.org/officeDocument/2006/relationships/image" Target="../media/image66.svg"/><Relationship Id="rId1"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F709D-208F-4E8A-9A41-F71810E3210B}"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IN"/>
        </a:p>
      </dgm:t>
    </dgm:pt>
    <dgm:pt modelId="{62A4C9C1-19B4-4E74-AA8B-DB46F584D3DF}">
      <dgm:prSet phldrT="[Text]" custT="1"/>
      <dgm:spPr/>
      <dgm:t>
        <a:bodyPr/>
        <a:lstStyle/>
        <a:p>
          <a:r>
            <a:rPr lang="en-IN" sz="2400" b="1" dirty="0">
              <a:effectLst/>
              <a:latin typeface="Cambria" panose="02040503050406030204" pitchFamily="18" charset="0"/>
              <a:ea typeface="Calibri" panose="020F0502020204030204" pitchFamily="34" charset="0"/>
              <a:cs typeface="Times New Roman" panose="02020603050405020304" pitchFamily="18" charset="0"/>
            </a:rPr>
            <a:t>Vedic Literature</a:t>
          </a:r>
          <a:endParaRPr lang="en-IN" sz="2400" dirty="0"/>
        </a:p>
      </dgm:t>
    </dgm:pt>
    <dgm:pt modelId="{E90D8042-D6B3-4B92-B344-4F0F1124712B}" type="parTrans" cxnId="{99937671-7EA6-4621-A954-7B385FF98B74}">
      <dgm:prSet/>
      <dgm:spPr/>
      <dgm:t>
        <a:bodyPr/>
        <a:lstStyle/>
        <a:p>
          <a:endParaRPr lang="en-IN" sz="3600"/>
        </a:p>
      </dgm:t>
    </dgm:pt>
    <dgm:pt modelId="{05FF2E1D-C465-4EF4-8E37-F962065A104A}" type="sibTrans" cxnId="{99937671-7EA6-4621-A954-7B385FF98B74}">
      <dgm:prSet/>
      <dgm:spPr/>
      <dgm:t>
        <a:bodyPr/>
        <a:lstStyle/>
        <a:p>
          <a:endParaRPr lang="en-IN" sz="3600"/>
        </a:p>
      </dgm:t>
    </dgm:pt>
    <dgm:pt modelId="{63D08342-23E7-4A31-9491-BD8F46166454}">
      <dgm:prSet phldrT="[Text]" phldr="1" custT="1"/>
      <dgm:spPr/>
      <dgm:t>
        <a:bodyPr/>
        <a:lstStyle/>
        <a:p>
          <a:endParaRPr lang="en-IN" sz="2400" dirty="0"/>
        </a:p>
      </dgm:t>
    </dgm:pt>
    <dgm:pt modelId="{30EAD9CC-39D4-4E60-8C37-66B0E02D8EB2}" type="parTrans" cxnId="{1E67CA0D-DD2E-4528-AB17-1203B1A37D70}">
      <dgm:prSet/>
      <dgm:spPr/>
      <dgm:t>
        <a:bodyPr/>
        <a:lstStyle/>
        <a:p>
          <a:endParaRPr lang="en-IN" sz="3600"/>
        </a:p>
      </dgm:t>
    </dgm:pt>
    <dgm:pt modelId="{DFFB92A6-E9C0-41CC-A72F-A9E3D7C1D117}" type="sibTrans" cxnId="{1E67CA0D-DD2E-4528-AB17-1203B1A37D70}">
      <dgm:prSet/>
      <dgm:spPr/>
      <dgm:t>
        <a:bodyPr/>
        <a:lstStyle/>
        <a:p>
          <a:endParaRPr lang="en-IN" sz="3600"/>
        </a:p>
      </dgm:t>
    </dgm:pt>
    <dgm:pt modelId="{D665CE19-4E65-410F-884F-74065A0B3137}">
      <dgm:prSet phldrT="[Text]" custT="1"/>
      <dgm:spPr/>
      <dgm:t>
        <a:bodyPr/>
        <a:lstStyle/>
        <a:p>
          <a:pPr>
            <a:buFont typeface="+mj-lt"/>
            <a:buAutoNum type="alphaLcParenR"/>
          </a:pPr>
          <a:r>
            <a:rPr lang="en-IN" sz="2400" dirty="0"/>
            <a:t>The Brahmanas</a:t>
          </a:r>
        </a:p>
      </dgm:t>
    </dgm:pt>
    <dgm:pt modelId="{DEBE35D9-2F19-4E51-B1C5-702CDA394A03}" type="parTrans" cxnId="{0F2094BB-C12D-4FA2-B8FE-49077E8DD49E}">
      <dgm:prSet/>
      <dgm:spPr/>
      <dgm:t>
        <a:bodyPr/>
        <a:lstStyle/>
        <a:p>
          <a:endParaRPr lang="en-IN" sz="3600"/>
        </a:p>
      </dgm:t>
    </dgm:pt>
    <dgm:pt modelId="{AEB4C834-4CF8-4F09-810C-CD392F52FFAD}" type="sibTrans" cxnId="{0F2094BB-C12D-4FA2-B8FE-49077E8DD49E}">
      <dgm:prSet/>
      <dgm:spPr/>
      <dgm:t>
        <a:bodyPr/>
        <a:lstStyle/>
        <a:p>
          <a:endParaRPr lang="en-IN" sz="3600"/>
        </a:p>
      </dgm:t>
    </dgm:pt>
    <dgm:pt modelId="{EDDAEDD9-BE9D-492B-B977-85EDFEE5AA2D}">
      <dgm:prSet phldrT="[Text]" custT="1"/>
      <dgm:spPr/>
      <dgm:t>
        <a:bodyPr/>
        <a:lstStyle/>
        <a:p>
          <a:r>
            <a:rPr lang="en-IN" sz="2400" dirty="0"/>
            <a:t>Shruti Literature </a:t>
          </a:r>
        </a:p>
      </dgm:t>
    </dgm:pt>
    <dgm:pt modelId="{3C9DB8DF-AC88-447A-BE5B-98331E22D18D}" type="parTrans" cxnId="{CC20AF3F-59E9-431C-B045-F1D87AC1E779}">
      <dgm:prSet/>
      <dgm:spPr/>
      <dgm:t>
        <a:bodyPr/>
        <a:lstStyle/>
        <a:p>
          <a:endParaRPr lang="en-IN" sz="3600"/>
        </a:p>
      </dgm:t>
    </dgm:pt>
    <dgm:pt modelId="{C71FE18B-C91E-4034-BE16-6DD43B585661}" type="sibTrans" cxnId="{CC20AF3F-59E9-431C-B045-F1D87AC1E779}">
      <dgm:prSet/>
      <dgm:spPr/>
      <dgm:t>
        <a:bodyPr/>
        <a:lstStyle/>
        <a:p>
          <a:endParaRPr lang="en-IN" sz="3600"/>
        </a:p>
      </dgm:t>
    </dgm:pt>
    <dgm:pt modelId="{37C6A677-673D-467D-805A-8C74BC84C44C}">
      <dgm:prSet phldrT="[Text]" custT="1"/>
      <dgm:spPr/>
      <dgm:t>
        <a:bodyPr/>
        <a:lstStyle/>
        <a:p>
          <a:r>
            <a:rPr lang="en-IN" sz="2400" dirty="0"/>
            <a:t>Smriti Literature </a:t>
          </a:r>
        </a:p>
      </dgm:t>
    </dgm:pt>
    <dgm:pt modelId="{6AC4BA2C-71D0-4087-B511-57C4C2B0EEC0}" type="parTrans" cxnId="{9206723A-1AF6-4F53-B5B6-14F487B5B8A7}">
      <dgm:prSet/>
      <dgm:spPr/>
      <dgm:t>
        <a:bodyPr/>
        <a:lstStyle/>
        <a:p>
          <a:endParaRPr lang="en-IN" sz="3600"/>
        </a:p>
      </dgm:t>
    </dgm:pt>
    <dgm:pt modelId="{33AA97EE-2907-4F42-ABD8-E7F128CD37CC}" type="sibTrans" cxnId="{9206723A-1AF6-4F53-B5B6-14F487B5B8A7}">
      <dgm:prSet/>
      <dgm:spPr/>
      <dgm:t>
        <a:bodyPr/>
        <a:lstStyle/>
        <a:p>
          <a:endParaRPr lang="en-IN" sz="3600"/>
        </a:p>
      </dgm:t>
    </dgm:pt>
    <dgm:pt modelId="{94B01BD6-702B-48D6-B50D-3C7BC80EE230}">
      <dgm:prSet custT="1"/>
      <dgm:spPr/>
      <dgm:t>
        <a:bodyPr/>
        <a:lstStyle/>
        <a:p>
          <a:pPr>
            <a:buFont typeface="+mj-lt"/>
            <a:buAutoNum type="alphaLcParenR"/>
          </a:pPr>
          <a:r>
            <a:rPr lang="en-IN" sz="2400" dirty="0"/>
            <a:t>The </a:t>
          </a:r>
          <a:r>
            <a:rPr lang="en-IN" sz="2400" dirty="0" err="1"/>
            <a:t>Aranyakas</a:t>
          </a:r>
          <a:endParaRPr lang="en-IN" sz="2400" dirty="0"/>
        </a:p>
      </dgm:t>
    </dgm:pt>
    <dgm:pt modelId="{61E4C221-182F-4765-8013-A682AD6371F9}" type="parTrans" cxnId="{7CC5BFF5-8588-4241-8773-FBD58700A4F9}">
      <dgm:prSet/>
      <dgm:spPr/>
      <dgm:t>
        <a:bodyPr/>
        <a:lstStyle/>
        <a:p>
          <a:endParaRPr lang="en-IN" sz="3600"/>
        </a:p>
      </dgm:t>
    </dgm:pt>
    <dgm:pt modelId="{4D3E636D-CC0F-4E4F-94B9-BDB8BF73B461}" type="sibTrans" cxnId="{7CC5BFF5-8588-4241-8773-FBD58700A4F9}">
      <dgm:prSet/>
      <dgm:spPr/>
      <dgm:t>
        <a:bodyPr/>
        <a:lstStyle/>
        <a:p>
          <a:endParaRPr lang="en-IN" sz="3600"/>
        </a:p>
      </dgm:t>
    </dgm:pt>
    <dgm:pt modelId="{529AB827-4A7C-410A-BE54-9570FA2A4D36}">
      <dgm:prSet custT="1"/>
      <dgm:spPr/>
      <dgm:t>
        <a:bodyPr/>
        <a:lstStyle/>
        <a:p>
          <a:pPr>
            <a:buFont typeface="+mj-lt"/>
            <a:buAutoNum type="alphaLcParenR"/>
          </a:pPr>
          <a:r>
            <a:rPr lang="en-IN" sz="2400" dirty="0"/>
            <a:t>The Upanishads</a:t>
          </a:r>
        </a:p>
      </dgm:t>
    </dgm:pt>
    <dgm:pt modelId="{ABC336D1-1565-4E98-9CAF-CC183FE14575}" type="parTrans" cxnId="{7D9DC2CD-0C4C-49EC-8CBB-7BA4DD13E47A}">
      <dgm:prSet/>
      <dgm:spPr/>
      <dgm:t>
        <a:bodyPr/>
        <a:lstStyle/>
        <a:p>
          <a:endParaRPr lang="en-IN" sz="3600"/>
        </a:p>
      </dgm:t>
    </dgm:pt>
    <dgm:pt modelId="{932BBBA3-6C99-4F17-A490-43A1CCAD63C6}" type="sibTrans" cxnId="{7D9DC2CD-0C4C-49EC-8CBB-7BA4DD13E47A}">
      <dgm:prSet/>
      <dgm:spPr/>
      <dgm:t>
        <a:bodyPr/>
        <a:lstStyle/>
        <a:p>
          <a:endParaRPr lang="en-IN" sz="3600"/>
        </a:p>
      </dgm:t>
    </dgm:pt>
    <dgm:pt modelId="{D2D05BF5-A029-4FBE-9913-B1FFEE7FCD5D}">
      <dgm:prSet phldrT="[Text]" custT="1"/>
      <dgm:spPr/>
      <dgm:t>
        <a:bodyPr/>
        <a:lstStyle/>
        <a:p>
          <a:r>
            <a:rPr lang="en-IN" sz="2400" dirty="0"/>
            <a:t>The four Vedas i.e. the Rig, Sama, </a:t>
          </a:r>
          <a:r>
            <a:rPr lang="en-IN" sz="2400" dirty="0" err="1"/>
            <a:t>Yajur</a:t>
          </a:r>
          <a:r>
            <a:rPr lang="en-IN" sz="2400" dirty="0"/>
            <a:t>, and Atharva, and their Samhitas</a:t>
          </a:r>
        </a:p>
      </dgm:t>
    </dgm:pt>
    <dgm:pt modelId="{59579977-A585-42E7-AD08-CA971646C98F}" type="sibTrans" cxnId="{35924890-C234-4EA6-BC9B-A61D0D1F418F}">
      <dgm:prSet/>
      <dgm:spPr/>
      <dgm:t>
        <a:bodyPr/>
        <a:lstStyle/>
        <a:p>
          <a:endParaRPr lang="en-IN" sz="3600"/>
        </a:p>
      </dgm:t>
    </dgm:pt>
    <dgm:pt modelId="{AD2E748E-4177-49FF-A4BB-E542A52C8AEB}" type="parTrans" cxnId="{35924890-C234-4EA6-BC9B-A61D0D1F418F}">
      <dgm:prSet/>
      <dgm:spPr/>
      <dgm:t>
        <a:bodyPr/>
        <a:lstStyle/>
        <a:p>
          <a:endParaRPr lang="en-IN" sz="3600"/>
        </a:p>
      </dgm:t>
    </dgm:pt>
    <dgm:pt modelId="{C152EA43-0FDF-44D2-9DFA-9B53F82D8FEA}" type="pres">
      <dgm:prSet presAssocID="{F2CF709D-208F-4E8A-9A41-F71810E3210B}" presName="hierChild1" presStyleCnt="0">
        <dgm:presLayoutVars>
          <dgm:chPref val="1"/>
          <dgm:dir/>
          <dgm:animOne val="branch"/>
          <dgm:animLvl val="lvl"/>
          <dgm:resizeHandles/>
        </dgm:presLayoutVars>
      </dgm:prSet>
      <dgm:spPr/>
    </dgm:pt>
    <dgm:pt modelId="{BB2DBFBB-D9C7-4725-AF3B-635532DEBF25}" type="pres">
      <dgm:prSet presAssocID="{62A4C9C1-19B4-4E74-AA8B-DB46F584D3DF}" presName="hierRoot1" presStyleCnt="0"/>
      <dgm:spPr/>
    </dgm:pt>
    <dgm:pt modelId="{8C077F40-B165-4486-8551-B57920C06F91}" type="pres">
      <dgm:prSet presAssocID="{62A4C9C1-19B4-4E74-AA8B-DB46F584D3DF}" presName="composite" presStyleCnt="0"/>
      <dgm:spPr/>
    </dgm:pt>
    <dgm:pt modelId="{91C96F30-7560-43B7-A098-5127124BF0A2}" type="pres">
      <dgm:prSet presAssocID="{62A4C9C1-19B4-4E74-AA8B-DB46F584D3D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D3BD6A94-57EF-4421-AC3B-DC4566B31331}" type="pres">
      <dgm:prSet presAssocID="{62A4C9C1-19B4-4E74-AA8B-DB46F584D3DF}" presName="text" presStyleLbl="revTx" presStyleIdx="0" presStyleCnt="8">
        <dgm:presLayoutVars>
          <dgm:chPref val="3"/>
        </dgm:presLayoutVars>
      </dgm:prSet>
      <dgm:spPr/>
    </dgm:pt>
    <dgm:pt modelId="{592D89B4-B846-435E-90D3-C6D5C444E506}" type="pres">
      <dgm:prSet presAssocID="{62A4C9C1-19B4-4E74-AA8B-DB46F584D3DF}" presName="hierChild2" presStyleCnt="0"/>
      <dgm:spPr/>
    </dgm:pt>
    <dgm:pt modelId="{587D38ED-07B5-4691-AA7E-CF2326DCA146}" type="pres">
      <dgm:prSet presAssocID="{30EAD9CC-39D4-4E60-8C37-66B0E02D8EB2}" presName="Name10" presStyleLbl="parChTrans1D2" presStyleIdx="0" presStyleCnt="2"/>
      <dgm:spPr/>
    </dgm:pt>
    <dgm:pt modelId="{5AE9A4E6-977B-4A27-8EDB-4D283C9E586A}" type="pres">
      <dgm:prSet presAssocID="{63D08342-23E7-4A31-9491-BD8F46166454}" presName="hierRoot2" presStyleCnt="0"/>
      <dgm:spPr/>
    </dgm:pt>
    <dgm:pt modelId="{F5FA06FA-A9B8-4390-88C1-BF6DD349FDC1}" type="pres">
      <dgm:prSet presAssocID="{63D08342-23E7-4A31-9491-BD8F46166454}" presName="composite2" presStyleCnt="0"/>
      <dgm:spPr/>
    </dgm:pt>
    <dgm:pt modelId="{32C1E704-DA1E-4354-8873-6FE1139D781B}" type="pres">
      <dgm:prSet presAssocID="{63D08342-23E7-4A31-9491-BD8F46166454}"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C1F2C1A7-691F-45F8-8B48-50C11D49A309}" type="pres">
      <dgm:prSet presAssocID="{63D08342-23E7-4A31-9491-BD8F46166454}" presName="text2" presStyleLbl="revTx" presStyleIdx="1" presStyleCnt="8">
        <dgm:presLayoutVars>
          <dgm:chPref val="3"/>
        </dgm:presLayoutVars>
      </dgm:prSet>
      <dgm:spPr/>
    </dgm:pt>
    <dgm:pt modelId="{F0BA8B8B-89AB-4DC1-B67C-FC445AC33820}" type="pres">
      <dgm:prSet presAssocID="{63D08342-23E7-4A31-9491-BD8F46166454}" presName="hierChild3" presStyleCnt="0"/>
      <dgm:spPr/>
    </dgm:pt>
    <dgm:pt modelId="{7AFCC3B9-9BC1-400F-9AAF-F1527319B2AF}" type="pres">
      <dgm:prSet presAssocID="{AD2E748E-4177-49FF-A4BB-E542A52C8AEB}" presName="Name17" presStyleLbl="parChTrans1D3" presStyleIdx="0" presStyleCnt="5"/>
      <dgm:spPr/>
    </dgm:pt>
    <dgm:pt modelId="{437EDF32-6725-49EB-931D-75EE1CC659B7}" type="pres">
      <dgm:prSet presAssocID="{D2D05BF5-A029-4FBE-9913-B1FFEE7FCD5D}" presName="hierRoot3" presStyleCnt="0"/>
      <dgm:spPr/>
    </dgm:pt>
    <dgm:pt modelId="{5B7B9A40-4D45-44A1-9E79-EAF11D5E1890}" type="pres">
      <dgm:prSet presAssocID="{D2D05BF5-A029-4FBE-9913-B1FFEE7FCD5D}" presName="composite3" presStyleCnt="0"/>
      <dgm:spPr/>
    </dgm:pt>
    <dgm:pt modelId="{EFD8F564-8D46-466F-A39A-9F3DC378B372}" type="pres">
      <dgm:prSet presAssocID="{D2D05BF5-A029-4FBE-9913-B1FFEE7FCD5D}" presName="image3" presStyleLbl="node3"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86DCC059-3427-4BC3-85DB-D4BBC703C0E9}" type="pres">
      <dgm:prSet presAssocID="{D2D05BF5-A029-4FBE-9913-B1FFEE7FCD5D}" presName="text3" presStyleLbl="revTx" presStyleIdx="2" presStyleCnt="8" custLinFactNeighborX="741" custLinFactNeighborY="50217">
        <dgm:presLayoutVars>
          <dgm:chPref val="3"/>
        </dgm:presLayoutVars>
      </dgm:prSet>
      <dgm:spPr/>
    </dgm:pt>
    <dgm:pt modelId="{B1D32B70-70FA-4260-AE36-FCFF9874F5E5}" type="pres">
      <dgm:prSet presAssocID="{D2D05BF5-A029-4FBE-9913-B1FFEE7FCD5D}" presName="hierChild4" presStyleCnt="0"/>
      <dgm:spPr/>
    </dgm:pt>
    <dgm:pt modelId="{1858B1F3-4A35-461E-9B9A-EB9C1AE9D521}" type="pres">
      <dgm:prSet presAssocID="{DEBE35D9-2F19-4E51-B1C5-702CDA394A03}" presName="Name17" presStyleLbl="parChTrans1D3" presStyleIdx="1" presStyleCnt="5"/>
      <dgm:spPr/>
    </dgm:pt>
    <dgm:pt modelId="{1A48598C-ECB2-4714-9196-A898859A380C}" type="pres">
      <dgm:prSet presAssocID="{D665CE19-4E65-410F-884F-74065A0B3137}" presName="hierRoot3" presStyleCnt="0"/>
      <dgm:spPr/>
    </dgm:pt>
    <dgm:pt modelId="{CEE34AC3-C302-448B-85DD-90B76518B580}" type="pres">
      <dgm:prSet presAssocID="{D665CE19-4E65-410F-884F-74065A0B3137}" presName="composite3" presStyleCnt="0"/>
      <dgm:spPr/>
    </dgm:pt>
    <dgm:pt modelId="{76C09B2C-016D-4209-85FF-35157411C1D2}" type="pres">
      <dgm:prSet presAssocID="{D665CE19-4E65-410F-884F-74065A0B3137}" presName="image3" presStyleLbl="node3"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FC326CBC-4822-4AE2-B437-DEC0710EE3C4}" type="pres">
      <dgm:prSet presAssocID="{D665CE19-4E65-410F-884F-74065A0B3137}" presName="text3" presStyleLbl="revTx" presStyleIdx="3" presStyleCnt="8">
        <dgm:presLayoutVars>
          <dgm:chPref val="3"/>
        </dgm:presLayoutVars>
      </dgm:prSet>
      <dgm:spPr/>
    </dgm:pt>
    <dgm:pt modelId="{31E758AD-A714-4D6D-834B-08B0FFC4A258}" type="pres">
      <dgm:prSet presAssocID="{D665CE19-4E65-410F-884F-74065A0B3137}" presName="hierChild4" presStyleCnt="0"/>
      <dgm:spPr/>
    </dgm:pt>
    <dgm:pt modelId="{A535C6CA-E02B-4DFE-B8F9-4A360A362445}" type="pres">
      <dgm:prSet presAssocID="{61E4C221-182F-4765-8013-A682AD6371F9}" presName="Name17" presStyleLbl="parChTrans1D3" presStyleIdx="2" presStyleCnt="5"/>
      <dgm:spPr/>
    </dgm:pt>
    <dgm:pt modelId="{636EB0BE-D312-4497-84A3-98640F29606A}" type="pres">
      <dgm:prSet presAssocID="{94B01BD6-702B-48D6-B50D-3C7BC80EE230}" presName="hierRoot3" presStyleCnt="0"/>
      <dgm:spPr/>
    </dgm:pt>
    <dgm:pt modelId="{B592FE91-E23A-4778-86EE-636D2CE25FCC}" type="pres">
      <dgm:prSet presAssocID="{94B01BD6-702B-48D6-B50D-3C7BC80EE230}" presName="composite3" presStyleCnt="0"/>
      <dgm:spPr/>
    </dgm:pt>
    <dgm:pt modelId="{66DD7034-0885-4699-A92E-8286E9C89A3D}" type="pres">
      <dgm:prSet presAssocID="{94B01BD6-702B-48D6-B50D-3C7BC80EE230}" presName="image3" presStyleLbl="node3" presStyleIdx="2"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18664E70-B1FA-46D1-8E49-22634FE44BDE}" type="pres">
      <dgm:prSet presAssocID="{94B01BD6-702B-48D6-B50D-3C7BC80EE230}" presName="text3" presStyleLbl="revTx" presStyleIdx="4" presStyleCnt="8">
        <dgm:presLayoutVars>
          <dgm:chPref val="3"/>
        </dgm:presLayoutVars>
      </dgm:prSet>
      <dgm:spPr/>
    </dgm:pt>
    <dgm:pt modelId="{5111755B-C5F4-44CB-A917-95FCB5A0CD9E}" type="pres">
      <dgm:prSet presAssocID="{94B01BD6-702B-48D6-B50D-3C7BC80EE230}" presName="hierChild4" presStyleCnt="0"/>
      <dgm:spPr/>
    </dgm:pt>
    <dgm:pt modelId="{80BA657E-E065-4233-B7F7-2F92816B2DC7}" type="pres">
      <dgm:prSet presAssocID="{ABC336D1-1565-4E98-9CAF-CC183FE14575}" presName="Name17" presStyleLbl="parChTrans1D3" presStyleIdx="3" presStyleCnt="5"/>
      <dgm:spPr/>
    </dgm:pt>
    <dgm:pt modelId="{FF83ED1D-527B-4796-B38B-31ADBC48F9FB}" type="pres">
      <dgm:prSet presAssocID="{529AB827-4A7C-410A-BE54-9570FA2A4D36}" presName="hierRoot3" presStyleCnt="0"/>
      <dgm:spPr/>
    </dgm:pt>
    <dgm:pt modelId="{A10F0BD6-CD23-4FA1-8B24-2E60EDFB8AF1}" type="pres">
      <dgm:prSet presAssocID="{529AB827-4A7C-410A-BE54-9570FA2A4D36}" presName="composite3" presStyleCnt="0"/>
      <dgm:spPr/>
    </dgm:pt>
    <dgm:pt modelId="{038ACD30-6C05-439F-A6F8-A4F74F412091}" type="pres">
      <dgm:prSet presAssocID="{529AB827-4A7C-410A-BE54-9570FA2A4D36}" presName="image3" presStyleLbl="node3" presStyleIdx="3"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991C2F37-42AF-4709-8502-E3869AB22E5A}" type="pres">
      <dgm:prSet presAssocID="{529AB827-4A7C-410A-BE54-9570FA2A4D36}" presName="text3" presStyleLbl="revTx" presStyleIdx="5" presStyleCnt="8">
        <dgm:presLayoutVars>
          <dgm:chPref val="3"/>
        </dgm:presLayoutVars>
      </dgm:prSet>
      <dgm:spPr/>
    </dgm:pt>
    <dgm:pt modelId="{DB700336-4812-4FD1-99D7-E42BECB66292}" type="pres">
      <dgm:prSet presAssocID="{529AB827-4A7C-410A-BE54-9570FA2A4D36}" presName="hierChild4" presStyleCnt="0"/>
      <dgm:spPr/>
    </dgm:pt>
    <dgm:pt modelId="{F6B6A679-0977-45BC-83BB-D1DAB1CEB712}" type="pres">
      <dgm:prSet presAssocID="{3C9DB8DF-AC88-447A-BE5B-98331E22D18D}" presName="Name10" presStyleLbl="parChTrans1D2" presStyleIdx="1" presStyleCnt="2"/>
      <dgm:spPr/>
    </dgm:pt>
    <dgm:pt modelId="{3FD92FF6-C099-4EB8-A003-3054DCA3EF2E}" type="pres">
      <dgm:prSet presAssocID="{EDDAEDD9-BE9D-492B-B977-85EDFEE5AA2D}" presName="hierRoot2" presStyleCnt="0"/>
      <dgm:spPr/>
    </dgm:pt>
    <dgm:pt modelId="{93777503-0B9A-4B3D-92AF-A8BF748A2676}" type="pres">
      <dgm:prSet presAssocID="{EDDAEDD9-BE9D-492B-B977-85EDFEE5AA2D}" presName="composite2" presStyleCnt="0"/>
      <dgm:spPr/>
    </dgm:pt>
    <dgm:pt modelId="{A888175B-57A4-444D-9F70-54ECB830D9B9}" type="pres">
      <dgm:prSet presAssocID="{EDDAEDD9-BE9D-492B-B977-85EDFEE5AA2D}"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51BAEFD8-7896-4856-8A7A-0712FCC7C64A}" type="pres">
      <dgm:prSet presAssocID="{EDDAEDD9-BE9D-492B-B977-85EDFEE5AA2D}" presName="text2" presStyleLbl="revTx" presStyleIdx="6" presStyleCnt="8">
        <dgm:presLayoutVars>
          <dgm:chPref val="3"/>
        </dgm:presLayoutVars>
      </dgm:prSet>
      <dgm:spPr/>
    </dgm:pt>
    <dgm:pt modelId="{E2F15F93-7CC7-4DEB-8F7B-FB642FBDFAB0}" type="pres">
      <dgm:prSet presAssocID="{EDDAEDD9-BE9D-492B-B977-85EDFEE5AA2D}" presName="hierChild3" presStyleCnt="0"/>
      <dgm:spPr/>
    </dgm:pt>
    <dgm:pt modelId="{D66229EF-C1B4-4400-81F6-018C02C773F9}" type="pres">
      <dgm:prSet presAssocID="{6AC4BA2C-71D0-4087-B511-57C4C2B0EEC0}" presName="Name17" presStyleLbl="parChTrans1D3" presStyleIdx="4" presStyleCnt="5"/>
      <dgm:spPr/>
    </dgm:pt>
    <dgm:pt modelId="{370E1348-2B11-4681-AE7C-B6418C9AE381}" type="pres">
      <dgm:prSet presAssocID="{37C6A677-673D-467D-805A-8C74BC84C44C}" presName="hierRoot3" presStyleCnt="0"/>
      <dgm:spPr/>
    </dgm:pt>
    <dgm:pt modelId="{FAFF28E0-AA09-42E5-81FC-409AE09F9C75}" type="pres">
      <dgm:prSet presAssocID="{37C6A677-673D-467D-805A-8C74BC84C44C}" presName="composite3" presStyleCnt="0"/>
      <dgm:spPr/>
    </dgm:pt>
    <dgm:pt modelId="{0CAAF11D-8C76-4CC1-A134-464D302F6C19}" type="pres">
      <dgm:prSet presAssocID="{37C6A677-673D-467D-805A-8C74BC84C44C}" presName="image3" presStyleLbl="node3" presStyleIdx="4"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02CA53FC-DEA2-4C68-964B-95134527121D}" type="pres">
      <dgm:prSet presAssocID="{37C6A677-673D-467D-805A-8C74BC84C44C}" presName="text3" presStyleLbl="revTx" presStyleIdx="7" presStyleCnt="8">
        <dgm:presLayoutVars>
          <dgm:chPref val="3"/>
        </dgm:presLayoutVars>
      </dgm:prSet>
      <dgm:spPr/>
    </dgm:pt>
    <dgm:pt modelId="{17D56F1E-2DDD-4164-A341-C03A2D24F25E}" type="pres">
      <dgm:prSet presAssocID="{37C6A677-673D-467D-805A-8C74BC84C44C}" presName="hierChild4" presStyleCnt="0"/>
      <dgm:spPr/>
    </dgm:pt>
  </dgm:ptLst>
  <dgm:cxnLst>
    <dgm:cxn modelId="{4F15D503-6364-461B-AAFB-18D7B0CB0A00}" type="presOf" srcId="{DEBE35D9-2F19-4E51-B1C5-702CDA394A03}" destId="{1858B1F3-4A35-461E-9B9A-EB9C1AE9D521}" srcOrd="0" destOrd="0" presId="urn:microsoft.com/office/officeart/2009/layout/CirclePictureHierarchy"/>
    <dgm:cxn modelId="{D4567C0D-AFC3-4A3F-8E0B-E2EB3E4D8146}" type="presOf" srcId="{37C6A677-673D-467D-805A-8C74BC84C44C}" destId="{02CA53FC-DEA2-4C68-964B-95134527121D}" srcOrd="0" destOrd="0" presId="urn:microsoft.com/office/officeart/2009/layout/CirclePictureHierarchy"/>
    <dgm:cxn modelId="{1E67CA0D-DD2E-4528-AB17-1203B1A37D70}" srcId="{62A4C9C1-19B4-4E74-AA8B-DB46F584D3DF}" destId="{63D08342-23E7-4A31-9491-BD8F46166454}" srcOrd="0" destOrd="0" parTransId="{30EAD9CC-39D4-4E60-8C37-66B0E02D8EB2}" sibTransId="{DFFB92A6-E9C0-41CC-A72F-A9E3D7C1D117}"/>
    <dgm:cxn modelId="{59F2D42A-3EC6-497A-A1E4-75D8590E006E}" type="presOf" srcId="{529AB827-4A7C-410A-BE54-9570FA2A4D36}" destId="{991C2F37-42AF-4709-8502-E3869AB22E5A}" srcOrd="0" destOrd="0" presId="urn:microsoft.com/office/officeart/2009/layout/CirclePictureHierarchy"/>
    <dgm:cxn modelId="{66EDCA37-A00A-454D-A749-795F2BD6DDEC}" type="presOf" srcId="{62A4C9C1-19B4-4E74-AA8B-DB46F584D3DF}" destId="{D3BD6A94-57EF-4421-AC3B-DC4566B31331}" srcOrd="0" destOrd="0" presId="urn:microsoft.com/office/officeart/2009/layout/CirclePictureHierarchy"/>
    <dgm:cxn modelId="{9206723A-1AF6-4F53-B5B6-14F487B5B8A7}" srcId="{EDDAEDD9-BE9D-492B-B977-85EDFEE5AA2D}" destId="{37C6A677-673D-467D-805A-8C74BC84C44C}" srcOrd="0" destOrd="0" parTransId="{6AC4BA2C-71D0-4087-B511-57C4C2B0EEC0}" sibTransId="{33AA97EE-2907-4F42-ABD8-E7F128CD37CC}"/>
    <dgm:cxn modelId="{CC20AF3F-59E9-431C-B045-F1D87AC1E779}" srcId="{62A4C9C1-19B4-4E74-AA8B-DB46F584D3DF}" destId="{EDDAEDD9-BE9D-492B-B977-85EDFEE5AA2D}" srcOrd="1" destOrd="0" parTransId="{3C9DB8DF-AC88-447A-BE5B-98331E22D18D}" sibTransId="{C71FE18B-C91E-4034-BE16-6DD43B585661}"/>
    <dgm:cxn modelId="{CC8B1548-0121-419B-83B6-690BC2A961BB}" type="presOf" srcId="{AD2E748E-4177-49FF-A4BB-E542A52C8AEB}" destId="{7AFCC3B9-9BC1-400F-9AAF-F1527319B2AF}" srcOrd="0" destOrd="0" presId="urn:microsoft.com/office/officeart/2009/layout/CirclePictureHierarchy"/>
    <dgm:cxn modelId="{99937671-7EA6-4621-A954-7B385FF98B74}" srcId="{F2CF709D-208F-4E8A-9A41-F71810E3210B}" destId="{62A4C9C1-19B4-4E74-AA8B-DB46F584D3DF}" srcOrd="0" destOrd="0" parTransId="{E90D8042-D6B3-4B92-B344-4F0F1124712B}" sibTransId="{05FF2E1D-C465-4EF4-8E37-F962065A104A}"/>
    <dgm:cxn modelId="{D77E2D72-7CED-4477-A324-A3BF9A0D155B}" type="presOf" srcId="{ABC336D1-1565-4E98-9CAF-CC183FE14575}" destId="{80BA657E-E065-4233-B7F7-2F92816B2DC7}" srcOrd="0" destOrd="0" presId="urn:microsoft.com/office/officeart/2009/layout/CirclePictureHierarchy"/>
    <dgm:cxn modelId="{A3B5F777-8FF9-481C-9D90-4D3C3A84BB84}" type="presOf" srcId="{3C9DB8DF-AC88-447A-BE5B-98331E22D18D}" destId="{F6B6A679-0977-45BC-83BB-D1DAB1CEB712}" srcOrd="0" destOrd="0" presId="urn:microsoft.com/office/officeart/2009/layout/CirclePictureHierarchy"/>
    <dgm:cxn modelId="{E347188B-B377-43DE-9CAD-8BD5EFE561EE}" type="presOf" srcId="{63D08342-23E7-4A31-9491-BD8F46166454}" destId="{C1F2C1A7-691F-45F8-8B48-50C11D49A309}" srcOrd="0" destOrd="0" presId="urn:microsoft.com/office/officeart/2009/layout/CirclePictureHierarchy"/>
    <dgm:cxn modelId="{35924890-C234-4EA6-BC9B-A61D0D1F418F}" srcId="{63D08342-23E7-4A31-9491-BD8F46166454}" destId="{D2D05BF5-A029-4FBE-9913-B1FFEE7FCD5D}" srcOrd="0" destOrd="0" parTransId="{AD2E748E-4177-49FF-A4BB-E542A52C8AEB}" sibTransId="{59579977-A585-42E7-AD08-CA971646C98F}"/>
    <dgm:cxn modelId="{8CFF0EA9-1AAD-4A66-BE9F-40FF5943FA37}" type="presOf" srcId="{6AC4BA2C-71D0-4087-B511-57C4C2B0EEC0}" destId="{D66229EF-C1B4-4400-81F6-018C02C773F9}" srcOrd="0" destOrd="0" presId="urn:microsoft.com/office/officeart/2009/layout/CirclePictureHierarchy"/>
    <dgm:cxn modelId="{30411FB8-9EE2-406A-9E72-CCB0B69715D1}" type="presOf" srcId="{30EAD9CC-39D4-4E60-8C37-66B0E02D8EB2}" destId="{587D38ED-07B5-4691-AA7E-CF2326DCA146}" srcOrd="0" destOrd="0" presId="urn:microsoft.com/office/officeart/2009/layout/CirclePictureHierarchy"/>
    <dgm:cxn modelId="{16AC2BBB-2DC9-4764-8F9B-BD5E6F39F863}" type="presOf" srcId="{94B01BD6-702B-48D6-B50D-3C7BC80EE230}" destId="{18664E70-B1FA-46D1-8E49-22634FE44BDE}" srcOrd="0" destOrd="0" presId="urn:microsoft.com/office/officeart/2009/layout/CirclePictureHierarchy"/>
    <dgm:cxn modelId="{0F2094BB-C12D-4FA2-B8FE-49077E8DD49E}" srcId="{63D08342-23E7-4A31-9491-BD8F46166454}" destId="{D665CE19-4E65-410F-884F-74065A0B3137}" srcOrd="1" destOrd="0" parTransId="{DEBE35D9-2F19-4E51-B1C5-702CDA394A03}" sibTransId="{AEB4C834-4CF8-4F09-810C-CD392F52FFAD}"/>
    <dgm:cxn modelId="{0BC3DEC4-19D6-4741-86E9-8FC265014FA6}" type="presOf" srcId="{D665CE19-4E65-410F-884F-74065A0B3137}" destId="{FC326CBC-4822-4AE2-B437-DEC0710EE3C4}" srcOrd="0" destOrd="0" presId="urn:microsoft.com/office/officeart/2009/layout/CirclePictureHierarchy"/>
    <dgm:cxn modelId="{7D9DC2CD-0C4C-49EC-8CBB-7BA4DD13E47A}" srcId="{63D08342-23E7-4A31-9491-BD8F46166454}" destId="{529AB827-4A7C-410A-BE54-9570FA2A4D36}" srcOrd="3" destOrd="0" parTransId="{ABC336D1-1565-4E98-9CAF-CC183FE14575}" sibTransId="{932BBBA3-6C99-4F17-A490-43A1CCAD63C6}"/>
    <dgm:cxn modelId="{793B18F2-51BF-4093-88D3-D0870D8A1ACC}" type="presOf" srcId="{61E4C221-182F-4765-8013-A682AD6371F9}" destId="{A535C6CA-E02B-4DFE-B8F9-4A360A362445}" srcOrd="0" destOrd="0" presId="urn:microsoft.com/office/officeart/2009/layout/CirclePictureHierarchy"/>
    <dgm:cxn modelId="{7CC5BFF5-8588-4241-8773-FBD58700A4F9}" srcId="{63D08342-23E7-4A31-9491-BD8F46166454}" destId="{94B01BD6-702B-48D6-B50D-3C7BC80EE230}" srcOrd="2" destOrd="0" parTransId="{61E4C221-182F-4765-8013-A682AD6371F9}" sibTransId="{4D3E636D-CC0F-4E4F-94B9-BDB8BF73B461}"/>
    <dgm:cxn modelId="{CDE21CF9-350A-4FE8-8872-82417009A3F6}" type="presOf" srcId="{EDDAEDD9-BE9D-492B-B977-85EDFEE5AA2D}" destId="{51BAEFD8-7896-4856-8A7A-0712FCC7C64A}" srcOrd="0" destOrd="0" presId="urn:microsoft.com/office/officeart/2009/layout/CirclePictureHierarchy"/>
    <dgm:cxn modelId="{85D6DBFD-834B-40F8-B693-E1309CC9CE76}" type="presOf" srcId="{F2CF709D-208F-4E8A-9A41-F71810E3210B}" destId="{C152EA43-0FDF-44D2-9DFA-9B53F82D8FEA}" srcOrd="0" destOrd="0" presId="urn:microsoft.com/office/officeart/2009/layout/CirclePictureHierarchy"/>
    <dgm:cxn modelId="{A65E7AFF-EC5F-425C-92C3-3DA11AE2F338}" type="presOf" srcId="{D2D05BF5-A029-4FBE-9913-B1FFEE7FCD5D}" destId="{86DCC059-3427-4BC3-85DB-D4BBC703C0E9}" srcOrd="0" destOrd="0" presId="urn:microsoft.com/office/officeart/2009/layout/CirclePictureHierarchy"/>
    <dgm:cxn modelId="{A842C490-9CA6-41EF-B125-1E30534492E9}" type="presParOf" srcId="{C152EA43-0FDF-44D2-9DFA-9B53F82D8FEA}" destId="{BB2DBFBB-D9C7-4725-AF3B-635532DEBF25}" srcOrd="0" destOrd="0" presId="urn:microsoft.com/office/officeart/2009/layout/CirclePictureHierarchy"/>
    <dgm:cxn modelId="{26248FC4-8A4B-42B4-BDE6-B07DD2FFE6DA}" type="presParOf" srcId="{BB2DBFBB-D9C7-4725-AF3B-635532DEBF25}" destId="{8C077F40-B165-4486-8551-B57920C06F91}" srcOrd="0" destOrd="0" presId="urn:microsoft.com/office/officeart/2009/layout/CirclePictureHierarchy"/>
    <dgm:cxn modelId="{9389A210-E01F-494B-9DEB-1C5604A4B535}" type="presParOf" srcId="{8C077F40-B165-4486-8551-B57920C06F91}" destId="{91C96F30-7560-43B7-A098-5127124BF0A2}" srcOrd="0" destOrd="0" presId="urn:microsoft.com/office/officeart/2009/layout/CirclePictureHierarchy"/>
    <dgm:cxn modelId="{6EC57EEA-DCF2-4BB7-AE7F-59A05BDF7E74}" type="presParOf" srcId="{8C077F40-B165-4486-8551-B57920C06F91}" destId="{D3BD6A94-57EF-4421-AC3B-DC4566B31331}" srcOrd="1" destOrd="0" presId="urn:microsoft.com/office/officeart/2009/layout/CirclePictureHierarchy"/>
    <dgm:cxn modelId="{32059693-6BD4-4D2C-982F-F2E4514C89E3}" type="presParOf" srcId="{BB2DBFBB-D9C7-4725-AF3B-635532DEBF25}" destId="{592D89B4-B846-435E-90D3-C6D5C444E506}" srcOrd="1" destOrd="0" presId="urn:microsoft.com/office/officeart/2009/layout/CirclePictureHierarchy"/>
    <dgm:cxn modelId="{8FEAA38F-8E1B-4142-94CF-CB9D40D98035}" type="presParOf" srcId="{592D89B4-B846-435E-90D3-C6D5C444E506}" destId="{587D38ED-07B5-4691-AA7E-CF2326DCA146}" srcOrd="0" destOrd="0" presId="urn:microsoft.com/office/officeart/2009/layout/CirclePictureHierarchy"/>
    <dgm:cxn modelId="{1F1BA132-E269-4DEE-8074-7CB637DB5C17}" type="presParOf" srcId="{592D89B4-B846-435E-90D3-C6D5C444E506}" destId="{5AE9A4E6-977B-4A27-8EDB-4D283C9E586A}" srcOrd="1" destOrd="0" presId="urn:microsoft.com/office/officeart/2009/layout/CirclePictureHierarchy"/>
    <dgm:cxn modelId="{7A8BC6C9-FEA2-45D2-B289-4F2FD617BE4E}" type="presParOf" srcId="{5AE9A4E6-977B-4A27-8EDB-4D283C9E586A}" destId="{F5FA06FA-A9B8-4390-88C1-BF6DD349FDC1}" srcOrd="0" destOrd="0" presId="urn:microsoft.com/office/officeart/2009/layout/CirclePictureHierarchy"/>
    <dgm:cxn modelId="{DBAB9B62-7465-49A1-9AAA-329FB878B626}" type="presParOf" srcId="{F5FA06FA-A9B8-4390-88C1-BF6DD349FDC1}" destId="{32C1E704-DA1E-4354-8873-6FE1139D781B}" srcOrd="0" destOrd="0" presId="urn:microsoft.com/office/officeart/2009/layout/CirclePictureHierarchy"/>
    <dgm:cxn modelId="{06743F16-C7FA-461B-AEB5-A28F12DAA790}" type="presParOf" srcId="{F5FA06FA-A9B8-4390-88C1-BF6DD349FDC1}" destId="{C1F2C1A7-691F-45F8-8B48-50C11D49A309}" srcOrd="1" destOrd="0" presId="urn:microsoft.com/office/officeart/2009/layout/CirclePictureHierarchy"/>
    <dgm:cxn modelId="{CD3FE83C-4E96-4530-BACC-B5AFD7A49638}" type="presParOf" srcId="{5AE9A4E6-977B-4A27-8EDB-4D283C9E586A}" destId="{F0BA8B8B-89AB-4DC1-B67C-FC445AC33820}" srcOrd="1" destOrd="0" presId="urn:microsoft.com/office/officeart/2009/layout/CirclePictureHierarchy"/>
    <dgm:cxn modelId="{A43C945F-2625-4CF5-B5DA-F9FEB2B6EFB1}" type="presParOf" srcId="{F0BA8B8B-89AB-4DC1-B67C-FC445AC33820}" destId="{7AFCC3B9-9BC1-400F-9AAF-F1527319B2AF}" srcOrd="0" destOrd="0" presId="urn:microsoft.com/office/officeart/2009/layout/CirclePictureHierarchy"/>
    <dgm:cxn modelId="{731A9D72-7164-444E-8158-83711E6FCA94}" type="presParOf" srcId="{F0BA8B8B-89AB-4DC1-B67C-FC445AC33820}" destId="{437EDF32-6725-49EB-931D-75EE1CC659B7}" srcOrd="1" destOrd="0" presId="urn:microsoft.com/office/officeart/2009/layout/CirclePictureHierarchy"/>
    <dgm:cxn modelId="{A77A718F-A954-409A-B804-AEF793059859}" type="presParOf" srcId="{437EDF32-6725-49EB-931D-75EE1CC659B7}" destId="{5B7B9A40-4D45-44A1-9E79-EAF11D5E1890}" srcOrd="0" destOrd="0" presId="urn:microsoft.com/office/officeart/2009/layout/CirclePictureHierarchy"/>
    <dgm:cxn modelId="{7C18C08E-41CE-4510-B581-64F89832FA65}" type="presParOf" srcId="{5B7B9A40-4D45-44A1-9E79-EAF11D5E1890}" destId="{EFD8F564-8D46-466F-A39A-9F3DC378B372}" srcOrd="0" destOrd="0" presId="urn:microsoft.com/office/officeart/2009/layout/CirclePictureHierarchy"/>
    <dgm:cxn modelId="{9EA0F095-5ADF-432B-81DB-06E0FB473733}" type="presParOf" srcId="{5B7B9A40-4D45-44A1-9E79-EAF11D5E1890}" destId="{86DCC059-3427-4BC3-85DB-D4BBC703C0E9}" srcOrd="1" destOrd="0" presId="urn:microsoft.com/office/officeart/2009/layout/CirclePictureHierarchy"/>
    <dgm:cxn modelId="{67AEC6C2-E9A4-4B10-B5D4-C4618525C516}" type="presParOf" srcId="{437EDF32-6725-49EB-931D-75EE1CC659B7}" destId="{B1D32B70-70FA-4260-AE36-FCFF9874F5E5}" srcOrd="1" destOrd="0" presId="urn:microsoft.com/office/officeart/2009/layout/CirclePictureHierarchy"/>
    <dgm:cxn modelId="{4A823854-2741-4630-BE3A-05667030D23F}" type="presParOf" srcId="{F0BA8B8B-89AB-4DC1-B67C-FC445AC33820}" destId="{1858B1F3-4A35-461E-9B9A-EB9C1AE9D521}" srcOrd="2" destOrd="0" presId="urn:microsoft.com/office/officeart/2009/layout/CirclePictureHierarchy"/>
    <dgm:cxn modelId="{A22FEB75-25B3-4AEA-A16E-C83D57AA2C37}" type="presParOf" srcId="{F0BA8B8B-89AB-4DC1-B67C-FC445AC33820}" destId="{1A48598C-ECB2-4714-9196-A898859A380C}" srcOrd="3" destOrd="0" presId="urn:microsoft.com/office/officeart/2009/layout/CirclePictureHierarchy"/>
    <dgm:cxn modelId="{7F386479-AEA3-4ED9-90E6-D41E3400C0F2}" type="presParOf" srcId="{1A48598C-ECB2-4714-9196-A898859A380C}" destId="{CEE34AC3-C302-448B-85DD-90B76518B580}" srcOrd="0" destOrd="0" presId="urn:microsoft.com/office/officeart/2009/layout/CirclePictureHierarchy"/>
    <dgm:cxn modelId="{B9E4B1A4-4D1B-409E-8408-D0F1BED64505}" type="presParOf" srcId="{CEE34AC3-C302-448B-85DD-90B76518B580}" destId="{76C09B2C-016D-4209-85FF-35157411C1D2}" srcOrd="0" destOrd="0" presId="urn:microsoft.com/office/officeart/2009/layout/CirclePictureHierarchy"/>
    <dgm:cxn modelId="{B32BA750-B103-42CB-B5C2-E064F684D1D7}" type="presParOf" srcId="{CEE34AC3-C302-448B-85DD-90B76518B580}" destId="{FC326CBC-4822-4AE2-B437-DEC0710EE3C4}" srcOrd="1" destOrd="0" presId="urn:microsoft.com/office/officeart/2009/layout/CirclePictureHierarchy"/>
    <dgm:cxn modelId="{D84985BB-EE17-4C0C-BB99-B9FF3D4D7E3C}" type="presParOf" srcId="{1A48598C-ECB2-4714-9196-A898859A380C}" destId="{31E758AD-A714-4D6D-834B-08B0FFC4A258}" srcOrd="1" destOrd="0" presId="urn:microsoft.com/office/officeart/2009/layout/CirclePictureHierarchy"/>
    <dgm:cxn modelId="{949DD201-D6CE-4B65-BB61-2315B9638518}" type="presParOf" srcId="{F0BA8B8B-89AB-4DC1-B67C-FC445AC33820}" destId="{A535C6CA-E02B-4DFE-B8F9-4A360A362445}" srcOrd="4" destOrd="0" presId="urn:microsoft.com/office/officeart/2009/layout/CirclePictureHierarchy"/>
    <dgm:cxn modelId="{ED81141A-8212-45C3-A069-DF1EB1719DEF}" type="presParOf" srcId="{F0BA8B8B-89AB-4DC1-B67C-FC445AC33820}" destId="{636EB0BE-D312-4497-84A3-98640F29606A}" srcOrd="5" destOrd="0" presId="urn:microsoft.com/office/officeart/2009/layout/CirclePictureHierarchy"/>
    <dgm:cxn modelId="{333850B6-800B-45B4-8BA8-05047168F314}" type="presParOf" srcId="{636EB0BE-D312-4497-84A3-98640F29606A}" destId="{B592FE91-E23A-4778-86EE-636D2CE25FCC}" srcOrd="0" destOrd="0" presId="urn:microsoft.com/office/officeart/2009/layout/CirclePictureHierarchy"/>
    <dgm:cxn modelId="{D6956298-40CC-4FA7-88BB-D87377323A9B}" type="presParOf" srcId="{B592FE91-E23A-4778-86EE-636D2CE25FCC}" destId="{66DD7034-0885-4699-A92E-8286E9C89A3D}" srcOrd="0" destOrd="0" presId="urn:microsoft.com/office/officeart/2009/layout/CirclePictureHierarchy"/>
    <dgm:cxn modelId="{2E33C2F5-492E-4178-B85F-BAB2888FCD8D}" type="presParOf" srcId="{B592FE91-E23A-4778-86EE-636D2CE25FCC}" destId="{18664E70-B1FA-46D1-8E49-22634FE44BDE}" srcOrd="1" destOrd="0" presId="urn:microsoft.com/office/officeart/2009/layout/CirclePictureHierarchy"/>
    <dgm:cxn modelId="{7940AE4C-B989-416B-AAF2-80E696E3D507}" type="presParOf" srcId="{636EB0BE-D312-4497-84A3-98640F29606A}" destId="{5111755B-C5F4-44CB-A917-95FCB5A0CD9E}" srcOrd="1" destOrd="0" presId="urn:microsoft.com/office/officeart/2009/layout/CirclePictureHierarchy"/>
    <dgm:cxn modelId="{A4625729-05D9-4147-ADFB-29579FBE5103}" type="presParOf" srcId="{F0BA8B8B-89AB-4DC1-B67C-FC445AC33820}" destId="{80BA657E-E065-4233-B7F7-2F92816B2DC7}" srcOrd="6" destOrd="0" presId="urn:microsoft.com/office/officeart/2009/layout/CirclePictureHierarchy"/>
    <dgm:cxn modelId="{2C611B76-7D0E-4AE3-AD85-098D9020D22A}" type="presParOf" srcId="{F0BA8B8B-89AB-4DC1-B67C-FC445AC33820}" destId="{FF83ED1D-527B-4796-B38B-31ADBC48F9FB}" srcOrd="7" destOrd="0" presId="urn:microsoft.com/office/officeart/2009/layout/CirclePictureHierarchy"/>
    <dgm:cxn modelId="{3F75D544-48A4-4F4C-94E8-64EC10CC9C93}" type="presParOf" srcId="{FF83ED1D-527B-4796-B38B-31ADBC48F9FB}" destId="{A10F0BD6-CD23-4FA1-8B24-2E60EDFB8AF1}" srcOrd="0" destOrd="0" presId="urn:microsoft.com/office/officeart/2009/layout/CirclePictureHierarchy"/>
    <dgm:cxn modelId="{742AC974-CAF4-464A-B09F-3B937E68E506}" type="presParOf" srcId="{A10F0BD6-CD23-4FA1-8B24-2E60EDFB8AF1}" destId="{038ACD30-6C05-439F-A6F8-A4F74F412091}" srcOrd="0" destOrd="0" presId="urn:microsoft.com/office/officeart/2009/layout/CirclePictureHierarchy"/>
    <dgm:cxn modelId="{8CA7774E-CE5D-4A3B-83CD-DD0541096815}" type="presParOf" srcId="{A10F0BD6-CD23-4FA1-8B24-2E60EDFB8AF1}" destId="{991C2F37-42AF-4709-8502-E3869AB22E5A}" srcOrd="1" destOrd="0" presId="urn:microsoft.com/office/officeart/2009/layout/CirclePictureHierarchy"/>
    <dgm:cxn modelId="{340EDAF9-2D41-4F19-AF51-3EDC6216111E}" type="presParOf" srcId="{FF83ED1D-527B-4796-B38B-31ADBC48F9FB}" destId="{DB700336-4812-4FD1-99D7-E42BECB66292}" srcOrd="1" destOrd="0" presId="urn:microsoft.com/office/officeart/2009/layout/CirclePictureHierarchy"/>
    <dgm:cxn modelId="{A889045D-8BF5-4F95-B7AB-87B330A4D9A9}" type="presParOf" srcId="{592D89B4-B846-435E-90D3-C6D5C444E506}" destId="{F6B6A679-0977-45BC-83BB-D1DAB1CEB712}" srcOrd="2" destOrd="0" presId="urn:microsoft.com/office/officeart/2009/layout/CirclePictureHierarchy"/>
    <dgm:cxn modelId="{7D0AA3F3-F0A6-44BE-A949-63140C833B00}" type="presParOf" srcId="{592D89B4-B846-435E-90D3-C6D5C444E506}" destId="{3FD92FF6-C099-4EB8-A003-3054DCA3EF2E}" srcOrd="3" destOrd="0" presId="urn:microsoft.com/office/officeart/2009/layout/CirclePictureHierarchy"/>
    <dgm:cxn modelId="{B34A4C48-A6FD-4C91-978E-B5ABF2E95F6D}" type="presParOf" srcId="{3FD92FF6-C099-4EB8-A003-3054DCA3EF2E}" destId="{93777503-0B9A-4B3D-92AF-A8BF748A2676}" srcOrd="0" destOrd="0" presId="urn:microsoft.com/office/officeart/2009/layout/CirclePictureHierarchy"/>
    <dgm:cxn modelId="{1FD556DD-F1AD-46C8-B7FA-EFE11AD7610D}" type="presParOf" srcId="{93777503-0B9A-4B3D-92AF-A8BF748A2676}" destId="{A888175B-57A4-444D-9F70-54ECB830D9B9}" srcOrd="0" destOrd="0" presId="urn:microsoft.com/office/officeart/2009/layout/CirclePictureHierarchy"/>
    <dgm:cxn modelId="{8BB20D43-0AB0-4782-9468-685658C2B93D}" type="presParOf" srcId="{93777503-0B9A-4B3D-92AF-A8BF748A2676}" destId="{51BAEFD8-7896-4856-8A7A-0712FCC7C64A}" srcOrd="1" destOrd="0" presId="urn:microsoft.com/office/officeart/2009/layout/CirclePictureHierarchy"/>
    <dgm:cxn modelId="{FD07DF46-F5FA-4B84-9438-ECD8A42746E0}" type="presParOf" srcId="{3FD92FF6-C099-4EB8-A003-3054DCA3EF2E}" destId="{E2F15F93-7CC7-4DEB-8F7B-FB642FBDFAB0}" srcOrd="1" destOrd="0" presId="urn:microsoft.com/office/officeart/2009/layout/CirclePictureHierarchy"/>
    <dgm:cxn modelId="{2D92AF0A-70DC-48C3-A664-889856DE7B4F}" type="presParOf" srcId="{E2F15F93-7CC7-4DEB-8F7B-FB642FBDFAB0}" destId="{D66229EF-C1B4-4400-81F6-018C02C773F9}" srcOrd="0" destOrd="0" presId="urn:microsoft.com/office/officeart/2009/layout/CirclePictureHierarchy"/>
    <dgm:cxn modelId="{E3A64AD2-6300-4967-BC60-3316C42710F5}" type="presParOf" srcId="{E2F15F93-7CC7-4DEB-8F7B-FB642FBDFAB0}" destId="{370E1348-2B11-4681-AE7C-B6418C9AE381}" srcOrd="1" destOrd="0" presId="urn:microsoft.com/office/officeart/2009/layout/CirclePictureHierarchy"/>
    <dgm:cxn modelId="{9313706C-644F-474D-8051-F7F9135E6813}" type="presParOf" srcId="{370E1348-2B11-4681-AE7C-B6418C9AE381}" destId="{FAFF28E0-AA09-42E5-81FC-409AE09F9C75}" srcOrd="0" destOrd="0" presId="urn:microsoft.com/office/officeart/2009/layout/CirclePictureHierarchy"/>
    <dgm:cxn modelId="{0925BCC7-84F4-403B-86AE-29B63EB291C1}" type="presParOf" srcId="{FAFF28E0-AA09-42E5-81FC-409AE09F9C75}" destId="{0CAAF11D-8C76-4CC1-A134-464D302F6C19}" srcOrd="0" destOrd="0" presId="urn:microsoft.com/office/officeart/2009/layout/CirclePictureHierarchy"/>
    <dgm:cxn modelId="{D7C4A4E9-1687-4F49-B8C6-B03296EA2D14}" type="presParOf" srcId="{FAFF28E0-AA09-42E5-81FC-409AE09F9C75}" destId="{02CA53FC-DEA2-4C68-964B-95134527121D}" srcOrd="1" destOrd="0" presId="urn:microsoft.com/office/officeart/2009/layout/CirclePictureHierarchy"/>
    <dgm:cxn modelId="{EA20F2AE-122D-4305-A738-045B821FD2B3}" type="presParOf" srcId="{370E1348-2B11-4681-AE7C-B6418C9AE381}" destId="{17D56F1E-2DDD-4164-A341-C03A2D24F25E}"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41DBED-28BF-4A64-AB51-F46F3E03022F}"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IN"/>
        </a:p>
      </dgm:t>
    </dgm:pt>
    <dgm:pt modelId="{09457213-70E1-4508-B32E-AFBA3A11CEF7}">
      <dgm:prSet phldrT="[Text]" custT="1"/>
      <dgm:spPr/>
      <dgm:t>
        <a:bodyPr/>
        <a:lstStyle/>
        <a:p>
          <a:r>
            <a:rPr lang="en-IN" sz="2800" dirty="0"/>
            <a:t>The </a:t>
          </a:r>
          <a:r>
            <a:rPr lang="en-IN" sz="2800" dirty="0" err="1"/>
            <a:t>Itihasas</a:t>
          </a:r>
          <a:endParaRPr lang="en-IN" sz="2800" dirty="0"/>
        </a:p>
      </dgm:t>
    </dgm:pt>
    <dgm:pt modelId="{41BF489D-911B-4C2B-BC66-8DE60CBE850B}" type="parTrans" cxnId="{EF035A97-F6D9-4DCF-A16B-411E67EA38AD}">
      <dgm:prSet/>
      <dgm:spPr/>
      <dgm:t>
        <a:bodyPr/>
        <a:lstStyle/>
        <a:p>
          <a:endParaRPr lang="en-IN" sz="2400"/>
        </a:p>
      </dgm:t>
    </dgm:pt>
    <dgm:pt modelId="{717C9323-D2FC-47DC-A6C5-B7D54D7AED79}" type="sibTrans" cxnId="{EF035A97-F6D9-4DCF-A16B-411E67EA38AD}">
      <dgm:prSet custT="1"/>
      <dgm:spPr/>
      <dgm:t>
        <a:bodyPr/>
        <a:lstStyle/>
        <a:p>
          <a:endParaRPr lang="en-IN" sz="1800"/>
        </a:p>
      </dgm:t>
    </dgm:pt>
    <dgm:pt modelId="{C4B38661-05DF-4741-B33C-56340D42B2DE}">
      <dgm:prSet phldrT="[Text]" custT="1"/>
      <dgm:spPr/>
      <dgm:t>
        <a:bodyPr/>
        <a:lstStyle/>
        <a:p>
          <a:r>
            <a:rPr lang="en-IN" sz="2800" dirty="0"/>
            <a:t>Mahabharata</a:t>
          </a:r>
        </a:p>
      </dgm:t>
    </dgm:pt>
    <dgm:pt modelId="{1E5DBA41-827D-47D0-A67D-2E73A6E1CFA2}" type="parTrans" cxnId="{6CD1B368-8060-4C57-B76C-F51E03F73D18}">
      <dgm:prSet/>
      <dgm:spPr/>
      <dgm:t>
        <a:bodyPr/>
        <a:lstStyle/>
        <a:p>
          <a:endParaRPr lang="en-IN" sz="2400"/>
        </a:p>
      </dgm:t>
    </dgm:pt>
    <dgm:pt modelId="{2FD0E49A-DBB2-4ABF-BD6A-AE1B64CBAAEF}" type="sibTrans" cxnId="{6CD1B368-8060-4C57-B76C-F51E03F73D18}">
      <dgm:prSet custT="1"/>
      <dgm:spPr/>
      <dgm:t>
        <a:bodyPr/>
        <a:lstStyle/>
        <a:p>
          <a:endParaRPr lang="en-IN" sz="1800" dirty="0"/>
        </a:p>
      </dgm:t>
    </dgm:pt>
    <dgm:pt modelId="{FE3687C5-EBC1-4FEF-B22C-15E192AEAC90}">
      <dgm:prSet phldrT="[Text]" custT="1"/>
      <dgm:spPr/>
      <dgm:t>
        <a:bodyPr/>
        <a:lstStyle/>
        <a:p>
          <a:r>
            <a:rPr lang="en-IN" sz="2800" dirty="0"/>
            <a:t>Ramayana</a:t>
          </a:r>
        </a:p>
      </dgm:t>
    </dgm:pt>
    <dgm:pt modelId="{E684C5C8-5B23-4A2B-A34F-78EBA5DB9FCF}" type="parTrans" cxnId="{E189F8DB-CA35-4CEE-8D6D-863B6008A596}">
      <dgm:prSet/>
      <dgm:spPr/>
      <dgm:t>
        <a:bodyPr/>
        <a:lstStyle/>
        <a:p>
          <a:endParaRPr lang="en-IN" sz="2400"/>
        </a:p>
      </dgm:t>
    </dgm:pt>
    <dgm:pt modelId="{45CF36D3-E4F3-4C77-8820-D908DF8F5CAA}" type="sibTrans" cxnId="{E189F8DB-CA35-4CEE-8D6D-863B6008A596}">
      <dgm:prSet custT="1"/>
      <dgm:spPr/>
      <dgm:t>
        <a:bodyPr/>
        <a:lstStyle/>
        <a:p>
          <a:endParaRPr lang="en-IN" sz="1800"/>
        </a:p>
      </dgm:t>
    </dgm:pt>
    <dgm:pt modelId="{B97246EE-08AB-4481-BF5E-E4A6859363AC}" type="pres">
      <dgm:prSet presAssocID="{9341DBED-28BF-4A64-AB51-F46F3E03022F}" presName="Name0" presStyleCnt="0">
        <dgm:presLayoutVars>
          <dgm:dir/>
          <dgm:resizeHandles val="exact"/>
        </dgm:presLayoutVars>
      </dgm:prSet>
      <dgm:spPr/>
    </dgm:pt>
    <dgm:pt modelId="{BE1C5005-1644-4E07-A807-098FF6001AE1}" type="pres">
      <dgm:prSet presAssocID="{09457213-70E1-4508-B32E-AFBA3A11CEF7}" presName="node" presStyleLbl="node1" presStyleIdx="0" presStyleCnt="3">
        <dgm:presLayoutVars>
          <dgm:bulletEnabled val="1"/>
        </dgm:presLayoutVars>
      </dgm:prSet>
      <dgm:spPr/>
    </dgm:pt>
    <dgm:pt modelId="{1C2841CA-5553-42A8-A9A7-4213F799098A}" type="pres">
      <dgm:prSet presAssocID="{717C9323-D2FC-47DC-A6C5-B7D54D7AED79}" presName="sibTrans" presStyleLbl="sibTrans2D1" presStyleIdx="0" presStyleCnt="3"/>
      <dgm:spPr/>
    </dgm:pt>
    <dgm:pt modelId="{676E8BCB-5B8C-46BF-92CC-BFD0D2C3A199}" type="pres">
      <dgm:prSet presAssocID="{717C9323-D2FC-47DC-A6C5-B7D54D7AED79}" presName="connectorText" presStyleLbl="sibTrans2D1" presStyleIdx="0" presStyleCnt="3"/>
      <dgm:spPr/>
    </dgm:pt>
    <dgm:pt modelId="{873325F2-4A1D-458B-ACAC-27BF2DC672DB}" type="pres">
      <dgm:prSet presAssocID="{C4B38661-05DF-4741-B33C-56340D42B2DE}" presName="node" presStyleLbl="node1" presStyleIdx="1" presStyleCnt="3">
        <dgm:presLayoutVars>
          <dgm:bulletEnabled val="1"/>
        </dgm:presLayoutVars>
      </dgm:prSet>
      <dgm:spPr/>
    </dgm:pt>
    <dgm:pt modelId="{F97A93CF-0FD7-4C4B-A78E-B1DABDB9CBB1}" type="pres">
      <dgm:prSet presAssocID="{2FD0E49A-DBB2-4ABF-BD6A-AE1B64CBAAEF}" presName="sibTrans" presStyleLbl="sibTrans2D1" presStyleIdx="1" presStyleCnt="3"/>
      <dgm:spPr/>
    </dgm:pt>
    <dgm:pt modelId="{3947FCEE-F995-4D11-9454-DE673CE08033}" type="pres">
      <dgm:prSet presAssocID="{2FD0E49A-DBB2-4ABF-BD6A-AE1B64CBAAEF}" presName="connectorText" presStyleLbl="sibTrans2D1" presStyleIdx="1" presStyleCnt="3"/>
      <dgm:spPr/>
    </dgm:pt>
    <dgm:pt modelId="{DAE5C645-1DC9-4E4D-A735-B439037AE7BF}" type="pres">
      <dgm:prSet presAssocID="{FE3687C5-EBC1-4FEF-B22C-15E192AEAC90}" presName="node" presStyleLbl="node1" presStyleIdx="2" presStyleCnt="3">
        <dgm:presLayoutVars>
          <dgm:bulletEnabled val="1"/>
        </dgm:presLayoutVars>
      </dgm:prSet>
      <dgm:spPr/>
    </dgm:pt>
    <dgm:pt modelId="{09CFF1B3-B55D-4845-86FD-1C6D0FEEC945}" type="pres">
      <dgm:prSet presAssocID="{45CF36D3-E4F3-4C77-8820-D908DF8F5CAA}" presName="sibTrans" presStyleLbl="sibTrans2D1" presStyleIdx="2" presStyleCnt="3"/>
      <dgm:spPr/>
    </dgm:pt>
    <dgm:pt modelId="{E5335367-44B3-4FF5-912C-20E2F2E11BF4}" type="pres">
      <dgm:prSet presAssocID="{45CF36D3-E4F3-4C77-8820-D908DF8F5CAA}" presName="connectorText" presStyleLbl="sibTrans2D1" presStyleIdx="2" presStyleCnt="3"/>
      <dgm:spPr/>
    </dgm:pt>
  </dgm:ptLst>
  <dgm:cxnLst>
    <dgm:cxn modelId="{85112D0E-26AC-4708-B7E5-B77498E44812}" type="presOf" srcId="{2FD0E49A-DBB2-4ABF-BD6A-AE1B64CBAAEF}" destId="{3947FCEE-F995-4D11-9454-DE673CE08033}" srcOrd="1" destOrd="0" presId="urn:microsoft.com/office/officeart/2005/8/layout/cycle7"/>
    <dgm:cxn modelId="{1370FC22-A13F-497F-B943-52E9CC505FA7}" type="presOf" srcId="{FE3687C5-EBC1-4FEF-B22C-15E192AEAC90}" destId="{DAE5C645-1DC9-4E4D-A735-B439037AE7BF}" srcOrd="0" destOrd="0" presId="urn:microsoft.com/office/officeart/2005/8/layout/cycle7"/>
    <dgm:cxn modelId="{36A9D842-CA31-4227-A1BB-9D04D3D305AD}" type="presOf" srcId="{717C9323-D2FC-47DC-A6C5-B7D54D7AED79}" destId="{1C2841CA-5553-42A8-A9A7-4213F799098A}" srcOrd="0" destOrd="0" presId="urn:microsoft.com/office/officeart/2005/8/layout/cycle7"/>
    <dgm:cxn modelId="{6CD1B368-8060-4C57-B76C-F51E03F73D18}" srcId="{9341DBED-28BF-4A64-AB51-F46F3E03022F}" destId="{C4B38661-05DF-4741-B33C-56340D42B2DE}" srcOrd="1" destOrd="0" parTransId="{1E5DBA41-827D-47D0-A67D-2E73A6E1CFA2}" sibTransId="{2FD0E49A-DBB2-4ABF-BD6A-AE1B64CBAAEF}"/>
    <dgm:cxn modelId="{229FCA4F-24F2-4D7B-A6F3-6A2E62B912F1}" type="presOf" srcId="{9341DBED-28BF-4A64-AB51-F46F3E03022F}" destId="{B97246EE-08AB-4481-BF5E-E4A6859363AC}" srcOrd="0" destOrd="0" presId="urn:microsoft.com/office/officeart/2005/8/layout/cycle7"/>
    <dgm:cxn modelId="{6F736290-5480-4D6B-92F2-F36AE0E74E90}" type="presOf" srcId="{45CF36D3-E4F3-4C77-8820-D908DF8F5CAA}" destId="{E5335367-44B3-4FF5-912C-20E2F2E11BF4}" srcOrd="1" destOrd="0" presId="urn:microsoft.com/office/officeart/2005/8/layout/cycle7"/>
    <dgm:cxn modelId="{EF035A97-F6D9-4DCF-A16B-411E67EA38AD}" srcId="{9341DBED-28BF-4A64-AB51-F46F3E03022F}" destId="{09457213-70E1-4508-B32E-AFBA3A11CEF7}" srcOrd="0" destOrd="0" parTransId="{41BF489D-911B-4C2B-BC66-8DE60CBE850B}" sibTransId="{717C9323-D2FC-47DC-A6C5-B7D54D7AED79}"/>
    <dgm:cxn modelId="{F880A698-E981-4E99-AA67-DACA73C71333}" type="presOf" srcId="{717C9323-D2FC-47DC-A6C5-B7D54D7AED79}" destId="{676E8BCB-5B8C-46BF-92CC-BFD0D2C3A199}" srcOrd="1" destOrd="0" presId="urn:microsoft.com/office/officeart/2005/8/layout/cycle7"/>
    <dgm:cxn modelId="{581AD9BA-73D1-4E35-9ACA-628BBF12EB14}" type="presOf" srcId="{09457213-70E1-4508-B32E-AFBA3A11CEF7}" destId="{BE1C5005-1644-4E07-A807-098FF6001AE1}" srcOrd="0" destOrd="0" presId="urn:microsoft.com/office/officeart/2005/8/layout/cycle7"/>
    <dgm:cxn modelId="{E189F8DB-CA35-4CEE-8D6D-863B6008A596}" srcId="{9341DBED-28BF-4A64-AB51-F46F3E03022F}" destId="{FE3687C5-EBC1-4FEF-B22C-15E192AEAC90}" srcOrd="2" destOrd="0" parTransId="{E684C5C8-5B23-4A2B-A34F-78EBA5DB9FCF}" sibTransId="{45CF36D3-E4F3-4C77-8820-D908DF8F5CAA}"/>
    <dgm:cxn modelId="{E67EFCDF-8999-46D2-829B-09241C0BA0E8}" type="presOf" srcId="{2FD0E49A-DBB2-4ABF-BD6A-AE1B64CBAAEF}" destId="{F97A93CF-0FD7-4C4B-A78E-B1DABDB9CBB1}" srcOrd="0" destOrd="0" presId="urn:microsoft.com/office/officeart/2005/8/layout/cycle7"/>
    <dgm:cxn modelId="{871F22F6-3EC8-462E-9E57-8FCE38C28DA4}" type="presOf" srcId="{45CF36D3-E4F3-4C77-8820-D908DF8F5CAA}" destId="{09CFF1B3-B55D-4845-86FD-1C6D0FEEC945}" srcOrd="0" destOrd="0" presId="urn:microsoft.com/office/officeart/2005/8/layout/cycle7"/>
    <dgm:cxn modelId="{00795EFC-4037-4B30-87FB-DEBAFF96443B}" type="presOf" srcId="{C4B38661-05DF-4741-B33C-56340D42B2DE}" destId="{873325F2-4A1D-458B-ACAC-27BF2DC672DB}" srcOrd="0" destOrd="0" presId="urn:microsoft.com/office/officeart/2005/8/layout/cycle7"/>
    <dgm:cxn modelId="{80D912AB-394B-4B50-B76B-0B5F5DB73548}" type="presParOf" srcId="{B97246EE-08AB-4481-BF5E-E4A6859363AC}" destId="{BE1C5005-1644-4E07-A807-098FF6001AE1}" srcOrd="0" destOrd="0" presId="urn:microsoft.com/office/officeart/2005/8/layout/cycle7"/>
    <dgm:cxn modelId="{A449399B-D2ED-4D10-BEDC-9A776DB5B7B8}" type="presParOf" srcId="{B97246EE-08AB-4481-BF5E-E4A6859363AC}" destId="{1C2841CA-5553-42A8-A9A7-4213F799098A}" srcOrd="1" destOrd="0" presId="urn:microsoft.com/office/officeart/2005/8/layout/cycle7"/>
    <dgm:cxn modelId="{B912C132-16AE-48D4-B8EA-92D01DB8DBB0}" type="presParOf" srcId="{1C2841CA-5553-42A8-A9A7-4213F799098A}" destId="{676E8BCB-5B8C-46BF-92CC-BFD0D2C3A199}" srcOrd="0" destOrd="0" presId="urn:microsoft.com/office/officeart/2005/8/layout/cycle7"/>
    <dgm:cxn modelId="{FEA54391-3FBA-4136-8DF1-4B868DB0724B}" type="presParOf" srcId="{B97246EE-08AB-4481-BF5E-E4A6859363AC}" destId="{873325F2-4A1D-458B-ACAC-27BF2DC672DB}" srcOrd="2" destOrd="0" presId="urn:microsoft.com/office/officeart/2005/8/layout/cycle7"/>
    <dgm:cxn modelId="{B9C10FE6-7D02-41E8-97B6-0E0CE8CA8F97}" type="presParOf" srcId="{B97246EE-08AB-4481-BF5E-E4A6859363AC}" destId="{F97A93CF-0FD7-4C4B-A78E-B1DABDB9CBB1}" srcOrd="3" destOrd="0" presId="urn:microsoft.com/office/officeart/2005/8/layout/cycle7"/>
    <dgm:cxn modelId="{0F9B2D93-5CCA-4E0A-B334-A7BE35C7157A}" type="presParOf" srcId="{F97A93CF-0FD7-4C4B-A78E-B1DABDB9CBB1}" destId="{3947FCEE-F995-4D11-9454-DE673CE08033}" srcOrd="0" destOrd="0" presId="urn:microsoft.com/office/officeart/2005/8/layout/cycle7"/>
    <dgm:cxn modelId="{BA1682AE-3E9C-4C75-A3F6-52106043ADCB}" type="presParOf" srcId="{B97246EE-08AB-4481-BF5E-E4A6859363AC}" destId="{DAE5C645-1DC9-4E4D-A735-B439037AE7BF}" srcOrd="4" destOrd="0" presId="urn:microsoft.com/office/officeart/2005/8/layout/cycle7"/>
    <dgm:cxn modelId="{71DCF58F-6F71-4655-A92D-F38AA55EEBDA}" type="presParOf" srcId="{B97246EE-08AB-4481-BF5E-E4A6859363AC}" destId="{09CFF1B3-B55D-4845-86FD-1C6D0FEEC945}" srcOrd="5" destOrd="0" presId="urn:microsoft.com/office/officeart/2005/8/layout/cycle7"/>
    <dgm:cxn modelId="{D9E3B22A-B586-478D-B731-61ACC36C958B}" type="presParOf" srcId="{09CFF1B3-B55D-4845-86FD-1C6D0FEEC945}" destId="{E5335367-44B3-4FF5-912C-20E2F2E11BF4}"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F96256-D8B8-4BB6-A04C-29D24BE449F2}" type="doc">
      <dgm:prSet loTypeId="urn:microsoft.com/office/officeart/2005/8/layout/bList2" loCatId="list" qsTypeId="urn:microsoft.com/office/officeart/2005/8/quickstyle/simple1" qsCatId="simple" csTypeId="urn:microsoft.com/office/officeart/2005/8/colors/accent1_2" csCatId="accent1" phldr="1"/>
      <dgm:spPr/>
    </dgm:pt>
    <dgm:pt modelId="{3413C9A1-101F-4163-A2DC-B74BE306EFFC}">
      <dgm:prSet phldrT="[Text]" custT="1"/>
      <dgm:spPr/>
      <dgm:t>
        <a:bodyPr/>
        <a:lstStyle/>
        <a:p>
          <a:r>
            <a:rPr lang="en-IN" sz="3600" dirty="0"/>
            <a:t>Vishnu Puranas</a:t>
          </a:r>
        </a:p>
      </dgm:t>
    </dgm:pt>
    <dgm:pt modelId="{EF699C4C-A679-4190-BA46-645EA0ACA38B}" type="parTrans" cxnId="{FE98C020-8327-49BE-B1D7-421A1CD70EB0}">
      <dgm:prSet/>
      <dgm:spPr/>
      <dgm:t>
        <a:bodyPr/>
        <a:lstStyle/>
        <a:p>
          <a:endParaRPr lang="en-IN" sz="2400"/>
        </a:p>
      </dgm:t>
    </dgm:pt>
    <dgm:pt modelId="{15685705-7176-4037-B355-69A89DD3701A}" type="sibTrans" cxnId="{FE98C020-8327-49BE-B1D7-421A1CD70EB0}">
      <dgm:prSet/>
      <dgm:spPr/>
      <dgm:t>
        <a:bodyPr/>
        <a:lstStyle/>
        <a:p>
          <a:endParaRPr lang="en-IN" sz="2400"/>
        </a:p>
      </dgm:t>
    </dgm:pt>
    <dgm:pt modelId="{90E55CB0-5A98-4186-93FE-AC2DA479EFAE}">
      <dgm:prSet phldrT="[Text]" custT="1"/>
      <dgm:spPr/>
      <dgm:t>
        <a:bodyPr/>
        <a:lstStyle/>
        <a:p>
          <a:r>
            <a:rPr lang="en-IN" sz="3600" dirty="0"/>
            <a:t>Shiva Puranas</a:t>
          </a:r>
        </a:p>
      </dgm:t>
    </dgm:pt>
    <dgm:pt modelId="{FD94DDA3-EF6C-4914-AE8F-27FBDEB544F9}" type="parTrans" cxnId="{5BE3C65B-36E1-4041-B570-DD58A9D574DD}">
      <dgm:prSet/>
      <dgm:spPr/>
      <dgm:t>
        <a:bodyPr/>
        <a:lstStyle/>
        <a:p>
          <a:endParaRPr lang="en-IN" sz="2400"/>
        </a:p>
      </dgm:t>
    </dgm:pt>
    <dgm:pt modelId="{A37B3E6E-7174-4BCB-8260-545EB123DAC3}" type="sibTrans" cxnId="{5BE3C65B-36E1-4041-B570-DD58A9D574DD}">
      <dgm:prSet/>
      <dgm:spPr/>
      <dgm:t>
        <a:bodyPr/>
        <a:lstStyle/>
        <a:p>
          <a:endParaRPr lang="en-IN" sz="2400"/>
        </a:p>
      </dgm:t>
    </dgm:pt>
    <dgm:pt modelId="{D3A6EE51-88EF-4D8E-B099-1AD41B25BD7E}">
      <dgm:prSet phldrT="[Text]" custT="1"/>
      <dgm:spPr/>
      <dgm:t>
        <a:bodyPr/>
        <a:lstStyle/>
        <a:p>
          <a:r>
            <a:rPr lang="en-IN" sz="3600" dirty="0"/>
            <a:t>Brahma Puranas</a:t>
          </a:r>
        </a:p>
      </dgm:t>
    </dgm:pt>
    <dgm:pt modelId="{1920AEA7-E781-44BC-931F-EDFE5D46A2ED}" type="parTrans" cxnId="{DD427FBB-D99C-4772-A22B-5723EDABA8FD}">
      <dgm:prSet/>
      <dgm:spPr/>
      <dgm:t>
        <a:bodyPr/>
        <a:lstStyle/>
        <a:p>
          <a:endParaRPr lang="en-IN" sz="2400"/>
        </a:p>
      </dgm:t>
    </dgm:pt>
    <dgm:pt modelId="{369E8F68-9902-4763-B24D-3048E61CB891}" type="sibTrans" cxnId="{DD427FBB-D99C-4772-A22B-5723EDABA8FD}">
      <dgm:prSet/>
      <dgm:spPr/>
      <dgm:t>
        <a:bodyPr/>
        <a:lstStyle/>
        <a:p>
          <a:endParaRPr lang="en-IN" sz="2400"/>
        </a:p>
      </dgm:t>
    </dgm:pt>
    <dgm:pt modelId="{9986E290-3685-4E01-989B-9C02E62F9E7A}">
      <dgm:prSet custT="1"/>
      <dgm:spPr/>
      <dgm:t>
        <a:bodyPr/>
        <a:lstStyle/>
        <a:p>
          <a:r>
            <a:rPr lang="en-IN" sz="1600" dirty="0"/>
            <a:t>It discusses the deity Vishnu and his avatars, such as the Vishnu Purana, Bhagavata Purana, and Narada Purana. They go into detail on creation stories, the ancestry of gods and sages, and the importance of devotion and moral behaviour.</a:t>
          </a:r>
        </a:p>
      </dgm:t>
    </dgm:pt>
    <dgm:pt modelId="{C2F1855D-7D0B-4A94-B65A-1ACE15B3A4B6}" type="parTrans" cxnId="{43B2FC80-3F1C-4FCE-B9F8-464C5038F812}">
      <dgm:prSet/>
      <dgm:spPr/>
      <dgm:t>
        <a:bodyPr/>
        <a:lstStyle/>
        <a:p>
          <a:endParaRPr lang="en-IN" sz="2400"/>
        </a:p>
      </dgm:t>
    </dgm:pt>
    <dgm:pt modelId="{1884B843-8A0C-4087-ADFB-18E277A7C2F0}" type="sibTrans" cxnId="{43B2FC80-3F1C-4FCE-B9F8-464C5038F812}">
      <dgm:prSet/>
      <dgm:spPr/>
      <dgm:t>
        <a:bodyPr/>
        <a:lstStyle/>
        <a:p>
          <a:endParaRPr lang="en-IN" sz="2400"/>
        </a:p>
      </dgm:t>
    </dgm:pt>
    <dgm:pt modelId="{2949B797-42F6-49FA-B25C-6082D0DB41C9}">
      <dgm:prSet custT="1"/>
      <dgm:spPr/>
      <dgm:t>
        <a:bodyPr/>
        <a:lstStyle/>
        <a:p>
          <a:r>
            <a:rPr lang="en-IN" sz="1600" dirty="0"/>
            <a:t>These are texts that focus on the god Shiva, such as the Shiva Purana, Linga Purana, and Skanda Purana. </a:t>
          </a:r>
        </a:p>
      </dgm:t>
    </dgm:pt>
    <dgm:pt modelId="{02738EF7-B6BE-47BA-BDF8-79B959B079A1}" type="parTrans" cxnId="{041230F1-A76A-4D13-828E-819108100407}">
      <dgm:prSet/>
      <dgm:spPr/>
      <dgm:t>
        <a:bodyPr/>
        <a:lstStyle/>
        <a:p>
          <a:endParaRPr lang="en-IN" sz="2400"/>
        </a:p>
      </dgm:t>
    </dgm:pt>
    <dgm:pt modelId="{90BDB493-103A-451A-8662-14BCD258FAFA}" type="sibTrans" cxnId="{041230F1-A76A-4D13-828E-819108100407}">
      <dgm:prSet/>
      <dgm:spPr/>
      <dgm:t>
        <a:bodyPr/>
        <a:lstStyle/>
        <a:p>
          <a:endParaRPr lang="en-IN" sz="2400"/>
        </a:p>
      </dgm:t>
    </dgm:pt>
    <dgm:pt modelId="{E3DBB468-EEAE-4E4B-A2F1-7D1899F4352E}">
      <dgm:prSet custT="1"/>
      <dgm:spPr/>
      <dgm:t>
        <a:bodyPr/>
        <a:lstStyle/>
        <a:p>
          <a:r>
            <a:rPr lang="en-IN" sz="1600" dirty="0"/>
            <a:t>The creator deity Brahma's mythology and qualities are highlighted in the Brahma Puranas, which include the Brahma Purana, </a:t>
          </a:r>
          <a:r>
            <a:rPr lang="en-IN" sz="1600" dirty="0" err="1"/>
            <a:t>Brahmanda</a:t>
          </a:r>
          <a:r>
            <a:rPr lang="en-IN" sz="1600" dirty="0"/>
            <a:t> Purana, and </a:t>
          </a:r>
          <a:r>
            <a:rPr lang="en-IN" sz="1600" dirty="0" err="1"/>
            <a:t>Brahmavaivarta</a:t>
          </a:r>
          <a:r>
            <a:rPr lang="en-IN" sz="1600" dirty="0"/>
            <a:t> Purana. They also talk about things like cosmology, temples, holy places, and social practices.</a:t>
          </a:r>
        </a:p>
      </dgm:t>
    </dgm:pt>
    <dgm:pt modelId="{7490A778-2A14-43E9-851E-5A6E2B3D99D3}" type="parTrans" cxnId="{CE23281A-D272-455E-B627-F3D742EEB12F}">
      <dgm:prSet/>
      <dgm:spPr/>
      <dgm:t>
        <a:bodyPr/>
        <a:lstStyle/>
        <a:p>
          <a:endParaRPr lang="en-IN" sz="2400"/>
        </a:p>
      </dgm:t>
    </dgm:pt>
    <dgm:pt modelId="{E110BEC0-5255-4FBC-9AFD-D2A7978B60A2}" type="sibTrans" cxnId="{CE23281A-D272-455E-B627-F3D742EEB12F}">
      <dgm:prSet/>
      <dgm:spPr/>
      <dgm:t>
        <a:bodyPr/>
        <a:lstStyle/>
        <a:p>
          <a:endParaRPr lang="en-IN" sz="2400"/>
        </a:p>
      </dgm:t>
    </dgm:pt>
    <dgm:pt modelId="{BAED8E45-4895-4E0E-B446-5D266BCC0D7F}" type="pres">
      <dgm:prSet presAssocID="{D2F96256-D8B8-4BB6-A04C-29D24BE449F2}" presName="diagram" presStyleCnt="0">
        <dgm:presLayoutVars>
          <dgm:dir/>
          <dgm:animLvl val="lvl"/>
          <dgm:resizeHandles val="exact"/>
        </dgm:presLayoutVars>
      </dgm:prSet>
      <dgm:spPr/>
    </dgm:pt>
    <dgm:pt modelId="{855A9659-4F8A-4F06-8C9F-82A30A1E89E1}" type="pres">
      <dgm:prSet presAssocID="{3413C9A1-101F-4163-A2DC-B74BE306EFFC}" presName="compNode" presStyleCnt="0"/>
      <dgm:spPr/>
    </dgm:pt>
    <dgm:pt modelId="{BFE2FE62-0D9C-4C80-9F63-1AC1A6AD374A}" type="pres">
      <dgm:prSet presAssocID="{3413C9A1-101F-4163-A2DC-B74BE306EFFC}" presName="childRect" presStyleLbl="bgAcc1" presStyleIdx="0" presStyleCnt="3" custScaleY="114686">
        <dgm:presLayoutVars>
          <dgm:bulletEnabled val="1"/>
        </dgm:presLayoutVars>
      </dgm:prSet>
      <dgm:spPr/>
    </dgm:pt>
    <dgm:pt modelId="{AE2105F4-E3D5-455B-B30D-4696473CEE33}" type="pres">
      <dgm:prSet presAssocID="{3413C9A1-101F-4163-A2DC-B74BE306EFFC}" presName="parentText" presStyleLbl="node1" presStyleIdx="0" presStyleCnt="0">
        <dgm:presLayoutVars>
          <dgm:chMax val="0"/>
          <dgm:bulletEnabled val="1"/>
        </dgm:presLayoutVars>
      </dgm:prSet>
      <dgm:spPr/>
    </dgm:pt>
    <dgm:pt modelId="{82E58811-F176-4ADB-AF2E-54D90351051F}" type="pres">
      <dgm:prSet presAssocID="{3413C9A1-101F-4163-A2DC-B74BE306EFFC}" presName="parentRect" presStyleLbl="alignNode1" presStyleIdx="0" presStyleCnt="3"/>
      <dgm:spPr/>
    </dgm:pt>
    <dgm:pt modelId="{84979FF3-4650-4CE1-B083-6419BF576933}" type="pres">
      <dgm:prSet presAssocID="{3413C9A1-101F-4163-A2DC-B74BE306EFFC}" presName="adorn" presStyleLbl="fgAccFollow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41564A93-F8BB-4C61-BD4F-B318E9CD3062}" type="pres">
      <dgm:prSet presAssocID="{15685705-7176-4037-B355-69A89DD3701A}" presName="sibTrans" presStyleLbl="sibTrans2D1" presStyleIdx="0" presStyleCnt="0"/>
      <dgm:spPr/>
    </dgm:pt>
    <dgm:pt modelId="{C107EC12-5E67-4719-A05A-262A42AD91F7}" type="pres">
      <dgm:prSet presAssocID="{90E55CB0-5A98-4186-93FE-AC2DA479EFAE}" presName="compNode" presStyleCnt="0"/>
      <dgm:spPr/>
    </dgm:pt>
    <dgm:pt modelId="{FEDBF230-29F6-4BB7-A0A4-72B90324464D}" type="pres">
      <dgm:prSet presAssocID="{90E55CB0-5A98-4186-93FE-AC2DA479EFAE}" presName="childRect" presStyleLbl="bgAcc1" presStyleIdx="1" presStyleCnt="3" custScaleY="115537">
        <dgm:presLayoutVars>
          <dgm:bulletEnabled val="1"/>
        </dgm:presLayoutVars>
      </dgm:prSet>
      <dgm:spPr/>
    </dgm:pt>
    <dgm:pt modelId="{77D1034F-7047-4943-A426-AC21FBAEC51E}" type="pres">
      <dgm:prSet presAssocID="{90E55CB0-5A98-4186-93FE-AC2DA479EFAE}" presName="parentText" presStyleLbl="node1" presStyleIdx="0" presStyleCnt="0">
        <dgm:presLayoutVars>
          <dgm:chMax val="0"/>
          <dgm:bulletEnabled val="1"/>
        </dgm:presLayoutVars>
      </dgm:prSet>
      <dgm:spPr/>
    </dgm:pt>
    <dgm:pt modelId="{A33DC99C-8D90-45C3-9BF3-CAFD50DF953B}" type="pres">
      <dgm:prSet presAssocID="{90E55CB0-5A98-4186-93FE-AC2DA479EFAE}" presName="parentRect" presStyleLbl="alignNode1" presStyleIdx="1" presStyleCnt="3"/>
      <dgm:spPr/>
    </dgm:pt>
    <dgm:pt modelId="{E27EBEEF-3BD2-4987-862B-FB304E8DBAF0}" type="pres">
      <dgm:prSet presAssocID="{90E55CB0-5A98-4186-93FE-AC2DA479EFAE}" presName="adorn" presStyleLbl="fgAccFollowNode1"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 modelId="{779052F2-FA30-4632-A1EE-3D5837001080}" type="pres">
      <dgm:prSet presAssocID="{A37B3E6E-7174-4BCB-8260-545EB123DAC3}" presName="sibTrans" presStyleLbl="sibTrans2D1" presStyleIdx="0" presStyleCnt="0"/>
      <dgm:spPr/>
    </dgm:pt>
    <dgm:pt modelId="{3185F8C3-B03B-4BF3-B166-2542301AAF17}" type="pres">
      <dgm:prSet presAssocID="{D3A6EE51-88EF-4D8E-B099-1AD41B25BD7E}" presName="compNode" presStyleCnt="0"/>
      <dgm:spPr/>
    </dgm:pt>
    <dgm:pt modelId="{210EFB53-6331-488B-9454-90849D6BAC11}" type="pres">
      <dgm:prSet presAssocID="{D3A6EE51-88EF-4D8E-B099-1AD41B25BD7E}" presName="childRect" presStyleLbl="bgAcc1" presStyleIdx="2" presStyleCnt="3" custScaleY="124050">
        <dgm:presLayoutVars>
          <dgm:bulletEnabled val="1"/>
        </dgm:presLayoutVars>
      </dgm:prSet>
      <dgm:spPr/>
    </dgm:pt>
    <dgm:pt modelId="{EFB4597D-EBA9-4095-893A-3A1500DD2634}" type="pres">
      <dgm:prSet presAssocID="{D3A6EE51-88EF-4D8E-B099-1AD41B25BD7E}" presName="parentText" presStyleLbl="node1" presStyleIdx="0" presStyleCnt="0">
        <dgm:presLayoutVars>
          <dgm:chMax val="0"/>
          <dgm:bulletEnabled val="1"/>
        </dgm:presLayoutVars>
      </dgm:prSet>
      <dgm:spPr/>
    </dgm:pt>
    <dgm:pt modelId="{799D5194-6074-47F0-89B4-4FC0452BC7D6}" type="pres">
      <dgm:prSet presAssocID="{D3A6EE51-88EF-4D8E-B099-1AD41B25BD7E}" presName="parentRect" presStyleLbl="alignNode1" presStyleIdx="2" presStyleCnt="3"/>
      <dgm:spPr/>
    </dgm:pt>
    <dgm:pt modelId="{C3BED46A-4994-442A-A377-FEF276B14439}" type="pres">
      <dgm:prSet presAssocID="{D3A6EE51-88EF-4D8E-B099-1AD41B25BD7E}" presName="adorn" presStyleLbl="fgAccFollowNode1"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nowflake"/>
        </a:ext>
      </dgm:extLst>
    </dgm:pt>
  </dgm:ptLst>
  <dgm:cxnLst>
    <dgm:cxn modelId="{D03C1C02-3AE7-4DE7-9E0A-F08784C933DD}" type="presOf" srcId="{2949B797-42F6-49FA-B25C-6082D0DB41C9}" destId="{FEDBF230-29F6-4BB7-A0A4-72B90324464D}" srcOrd="0" destOrd="0" presId="urn:microsoft.com/office/officeart/2005/8/layout/bList2"/>
    <dgm:cxn modelId="{58FDE204-3FFE-4F7B-9B07-AEDC50106813}" type="presOf" srcId="{15685705-7176-4037-B355-69A89DD3701A}" destId="{41564A93-F8BB-4C61-BD4F-B318E9CD3062}" srcOrd="0" destOrd="0" presId="urn:microsoft.com/office/officeart/2005/8/layout/bList2"/>
    <dgm:cxn modelId="{CE23281A-D272-455E-B627-F3D742EEB12F}" srcId="{D3A6EE51-88EF-4D8E-B099-1AD41B25BD7E}" destId="{E3DBB468-EEAE-4E4B-A2F1-7D1899F4352E}" srcOrd="0" destOrd="0" parTransId="{7490A778-2A14-43E9-851E-5A6E2B3D99D3}" sibTransId="{E110BEC0-5255-4FBC-9AFD-D2A7978B60A2}"/>
    <dgm:cxn modelId="{FE98C020-8327-49BE-B1D7-421A1CD70EB0}" srcId="{D2F96256-D8B8-4BB6-A04C-29D24BE449F2}" destId="{3413C9A1-101F-4163-A2DC-B74BE306EFFC}" srcOrd="0" destOrd="0" parTransId="{EF699C4C-A679-4190-BA46-645EA0ACA38B}" sibTransId="{15685705-7176-4037-B355-69A89DD3701A}"/>
    <dgm:cxn modelId="{0D33A82A-403E-47E7-9312-47AB374F37B9}" type="presOf" srcId="{D2F96256-D8B8-4BB6-A04C-29D24BE449F2}" destId="{BAED8E45-4895-4E0E-B446-5D266BCC0D7F}" srcOrd="0" destOrd="0" presId="urn:microsoft.com/office/officeart/2005/8/layout/bList2"/>
    <dgm:cxn modelId="{A610E12A-44EB-4139-B134-ABDAAC072CDB}" type="presOf" srcId="{D3A6EE51-88EF-4D8E-B099-1AD41B25BD7E}" destId="{EFB4597D-EBA9-4095-893A-3A1500DD2634}" srcOrd="0" destOrd="0" presId="urn:microsoft.com/office/officeart/2005/8/layout/bList2"/>
    <dgm:cxn modelId="{F0F06D40-AA00-4C80-9376-73F18FADD57A}" type="presOf" srcId="{D3A6EE51-88EF-4D8E-B099-1AD41B25BD7E}" destId="{799D5194-6074-47F0-89B4-4FC0452BC7D6}" srcOrd="1" destOrd="0" presId="urn:microsoft.com/office/officeart/2005/8/layout/bList2"/>
    <dgm:cxn modelId="{5BE3C65B-36E1-4041-B570-DD58A9D574DD}" srcId="{D2F96256-D8B8-4BB6-A04C-29D24BE449F2}" destId="{90E55CB0-5A98-4186-93FE-AC2DA479EFAE}" srcOrd="1" destOrd="0" parTransId="{FD94DDA3-EF6C-4914-AE8F-27FBDEB544F9}" sibTransId="{A37B3E6E-7174-4BCB-8260-545EB123DAC3}"/>
    <dgm:cxn modelId="{5FDF6966-692C-4D80-A5F5-0F09F46BE75D}" type="presOf" srcId="{9986E290-3685-4E01-989B-9C02E62F9E7A}" destId="{BFE2FE62-0D9C-4C80-9F63-1AC1A6AD374A}" srcOrd="0" destOrd="0" presId="urn:microsoft.com/office/officeart/2005/8/layout/bList2"/>
    <dgm:cxn modelId="{6110AC52-C0FD-4F3F-AB93-4925B475D9ED}" type="presOf" srcId="{A37B3E6E-7174-4BCB-8260-545EB123DAC3}" destId="{779052F2-FA30-4632-A1EE-3D5837001080}" srcOrd="0" destOrd="0" presId="urn:microsoft.com/office/officeart/2005/8/layout/bList2"/>
    <dgm:cxn modelId="{43B2FC80-3F1C-4FCE-B9F8-464C5038F812}" srcId="{3413C9A1-101F-4163-A2DC-B74BE306EFFC}" destId="{9986E290-3685-4E01-989B-9C02E62F9E7A}" srcOrd="0" destOrd="0" parTransId="{C2F1855D-7D0B-4A94-B65A-1ACE15B3A4B6}" sibTransId="{1884B843-8A0C-4087-ADFB-18E277A7C2F0}"/>
    <dgm:cxn modelId="{2B66EA9C-587B-40A6-978D-810C5B376404}" type="presOf" srcId="{3413C9A1-101F-4163-A2DC-B74BE306EFFC}" destId="{AE2105F4-E3D5-455B-B30D-4696473CEE33}" srcOrd="0" destOrd="0" presId="urn:microsoft.com/office/officeart/2005/8/layout/bList2"/>
    <dgm:cxn modelId="{4520C39D-C86F-42C9-A06D-B7828DC19F3E}" type="presOf" srcId="{3413C9A1-101F-4163-A2DC-B74BE306EFFC}" destId="{82E58811-F176-4ADB-AF2E-54D90351051F}" srcOrd="1" destOrd="0" presId="urn:microsoft.com/office/officeart/2005/8/layout/bList2"/>
    <dgm:cxn modelId="{DD427FBB-D99C-4772-A22B-5723EDABA8FD}" srcId="{D2F96256-D8B8-4BB6-A04C-29D24BE449F2}" destId="{D3A6EE51-88EF-4D8E-B099-1AD41B25BD7E}" srcOrd="2" destOrd="0" parTransId="{1920AEA7-E781-44BC-931F-EDFE5D46A2ED}" sibTransId="{369E8F68-9902-4763-B24D-3048E61CB891}"/>
    <dgm:cxn modelId="{DB017BC0-12E7-4DC6-AAF2-A22360C6424F}" type="presOf" srcId="{90E55CB0-5A98-4186-93FE-AC2DA479EFAE}" destId="{A33DC99C-8D90-45C3-9BF3-CAFD50DF953B}" srcOrd="1" destOrd="0" presId="urn:microsoft.com/office/officeart/2005/8/layout/bList2"/>
    <dgm:cxn modelId="{C2B158CD-9634-4436-BD93-64EC7DE6FA24}" type="presOf" srcId="{E3DBB468-EEAE-4E4B-A2F1-7D1899F4352E}" destId="{210EFB53-6331-488B-9454-90849D6BAC11}" srcOrd="0" destOrd="0" presId="urn:microsoft.com/office/officeart/2005/8/layout/bList2"/>
    <dgm:cxn modelId="{47CAEACE-EE46-4891-A936-C2EA7540B895}" type="presOf" srcId="{90E55CB0-5A98-4186-93FE-AC2DA479EFAE}" destId="{77D1034F-7047-4943-A426-AC21FBAEC51E}" srcOrd="0" destOrd="0" presId="urn:microsoft.com/office/officeart/2005/8/layout/bList2"/>
    <dgm:cxn modelId="{041230F1-A76A-4D13-828E-819108100407}" srcId="{90E55CB0-5A98-4186-93FE-AC2DA479EFAE}" destId="{2949B797-42F6-49FA-B25C-6082D0DB41C9}" srcOrd="0" destOrd="0" parTransId="{02738EF7-B6BE-47BA-BDF8-79B959B079A1}" sibTransId="{90BDB493-103A-451A-8662-14BCD258FAFA}"/>
    <dgm:cxn modelId="{6DA8FD3E-59D4-470E-89FE-0FFD3A0B3212}" type="presParOf" srcId="{BAED8E45-4895-4E0E-B446-5D266BCC0D7F}" destId="{855A9659-4F8A-4F06-8C9F-82A30A1E89E1}" srcOrd="0" destOrd="0" presId="urn:microsoft.com/office/officeart/2005/8/layout/bList2"/>
    <dgm:cxn modelId="{E59AEE3E-0521-4EA2-A161-3789A88A3C47}" type="presParOf" srcId="{855A9659-4F8A-4F06-8C9F-82A30A1E89E1}" destId="{BFE2FE62-0D9C-4C80-9F63-1AC1A6AD374A}" srcOrd="0" destOrd="0" presId="urn:microsoft.com/office/officeart/2005/8/layout/bList2"/>
    <dgm:cxn modelId="{BF697ADE-DEF5-4C21-A2B0-7EA2603A1356}" type="presParOf" srcId="{855A9659-4F8A-4F06-8C9F-82A30A1E89E1}" destId="{AE2105F4-E3D5-455B-B30D-4696473CEE33}" srcOrd="1" destOrd="0" presId="urn:microsoft.com/office/officeart/2005/8/layout/bList2"/>
    <dgm:cxn modelId="{BBE24CC8-59DE-44BA-B1C0-415681F41777}" type="presParOf" srcId="{855A9659-4F8A-4F06-8C9F-82A30A1E89E1}" destId="{82E58811-F176-4ADB-AF2E-54D90351051F}" srcOrd="2" destOrd="0" presId="urn:microsoft.com/office/officeart/2005/8/layout/bList2"/>
    <dgm:cxn modelId="{FD81B1E0-ADAC-4AE2-9028-DA8627EF35FE}" type="presParOf" srcId="{855A9659-4F8A-4F06-8C9F-82A30A1E89E1}" destId="{84979FF3-4650-4CE1-B083-6419BF576933}" srcOrd="3" destOrd="0" presId="urn:microsoft.com/office/officeart/2005/8/layout/bList2"/>
    <dgm:cxn modelId="{193A95F7-3345-434D-B94B-861EA0F2C14F}" type="presParOf" srcId="{BAED8E45-4895-4E0E-B446-5D266BCC0D7F}" destId="{41564A93-F8BB-4C61-BD4F-B318E9CD3062}" srcOrd="1" destOrd="0" presId="urn:microsoft.com/office/officeart/2005/8/layout/bList2"/>
    <dgm:cxn modelId="{F77C061B-EE39-4664-AD15-3AB04E359FF2}" type="presParOf" srcId="{BAED8E45-4895-4E0E-B446-5D266BCC0D7F}" destId="{C107EC12-5E67-4719-A05A-262A42AD91F7}" srcOrd="2" destOrd="0" presId="urn:microsoft.com/office/officeart/2005/8/layout/bList2"/>
    <dgm:cxn modelId="{94D93EF4-C54E-4099-BBCF-18BC132F2CF3}" type="presParOf" srcId="{C107EC12-5E67-4719-A05A-262A42AD91F7}" destId="{FEDBF230-29F6-4BB7-A0A4-72B90324464D}" srcOrd="0" destOrd="0" presId="urn:microsoft.com/office/officeart/2005/8/layout/bList2"/>
    <dgm:cxn modelId="{FEA56639-83C9-471E-BC5F-3984A6E5E92F}" type="presParOf" srcId="{C107EC12-5E67-4719-A05A-262A42AD91F7}" destId="{77D1034F-7047-4943-A426-AC21FBAEC51E}" srcOrd="1" destOrd="0" presId="urn:microsoft.com/office/officeart/2005/8/layout/bList2"/>
    <dgm:cxn modelId="{A0AE27F9-F129-4746-9C89-3CB43FD06C15}" type="presParOf" srcId="{C107EC12-5E67-4719-A05A-262A42AD91F7}" destId="{A33DC99C-8D90-45C3-9BF3-CAFD50DF953B}" srcOrd="2" destOrd="0" presId="urn:microsoft.com/office/officeart/2005/8/layout/bList2"/>
    <dgm:cxn modelId="{CB3332FF-BAE4-4600-B9A2-F1CD30857F39}" type="presParOf" srcId="{C107EC12-5E67-4719-A05A-262A42AD91F7}" destId="{E27EBEEF-3BD2-4987-862B-FB304E8DBAF0}" srcOrd="3" destOrd="0" presId="urn:microsoft.com/office/officeart/2005/8/layout/bList2"/>
    <dgm:cxn modelId="{8F47010C-55AE-43B5-8B7F-C43523FA8A51}" type="presParOf" srcId="{BAED8E45-4895-4E0E-B446-5D266BCC0D7F}" destId="{779052F2-FA30-4632-A1EE-3D5837001080}" srcOrd="3" destOrd="0" presId="urn:microsoft.com/office/officeart/2005/8/layout/bList2"/>
    <dgm:cxn modelId="{1544D3BE-6FD9-4FB1-A744-D0D58AC11436}" type="presParOf" srcId="{BAED8E45-4895-4E0E-B446-5D266BCC0D7F}" destId="{3185F8C3-B03B-4BF3-B166-2542301AAF17}" srcOrd="4" destOrd="0" presId="urn:microsoft.com/office/officeart/2005/8/layout/bList2"/>
    <dgm:cxn modelId="{31E56AAA-BBA5-41D1-BF38-4E143FE83232}" type="presParOf" srcId="{3185F8C3-B03B-4BF3-B166-2542301AAF17}" destId="{210EFB53-6331-488B-9454-90849D6BAC11}" srcOrd="0" destOrd="0" presId="urn:microsoft.com/office/officeart/2005/8/layout/bList2"/>
    <dgm:cxn modelId="{3E761857-2F30-4D1B-82EF-D225AEB706E6}" type="presParOf" srcId="{3185F8C3-B03B-4BF3-B166-2542301AAF17}" destId="{EFB4597D-EBA9-4095-893A-3A1500DD2634}" srcOrd="1" destOrd="0" presId="urn:microsoft.com/office/officeart/2005/8/layout/bList2"/>
    <dgm:cxn modelId="{437C46B9-747B-4757-B97C-61B8EF2256C8}" type="presParOf" srcId="{3185F8C3-B03B-4BF3-B166-2542301AAF17}" destId="{799D5194-6074-47F0-89B4-4FC0452BC7D6}" srcOrd="2" destOrd="0" presId="urn:microsoft.com/office/officeart/2005/8/layout/bList2"/>
    <dgm:cxn modelId="{CC219F00-D01B-48CB-96AA-9087D3FA9267}" type="presParOf" srcId="{3185F8C3-B03B-4BF3-B166-2542301AAF17}" destId="{C3BED46A-4994-442A-A377-FEF276B14439}"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148D0A-111D-4196-BD8F-AC4C6338AF8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B7E3E000-D30C-4282-9BD0-6BE9C1BB42FA}">
      <dgm:prSet phldrT="[Text]" custT="1"/>
      <dgm:spPr/>
      <dgm:t>
        <a:bodyPr/>
        <a:lstStyle/>
        <a:p>
          <a:r>
            <a:rPr lang="en-IN" sz="2800" b="1" dirty="0"/>
            <a:t>Sutta </a:t>
          </a:r>
          <a:r>
            <a:rPr lang="en-IN" sz="2800" b="1" dirty="0" err="1"/>
            <a:t>Pitaka</a:t>
          </a:r>
          <a:endParaRPr lang="en-IN" sz="2800" dirty="0"/>
        </a:p>
      </dgm:t>
    </dgm:pt>
    <dgm:pt modelId="{EA7C57D3-E41A-45C1-8FC9-0082458B0FD2}" type="parTrans" cxnId="{C360AC05-42D8-4712-9DF3-8E834A413A64}">
      <dgm:prSet/>
      <dgm:spPr/>
      <dgm:t>
        <a:bodyPr/>
        <a:lstStyle/>
        <a:p>
          <a:endParaRPr lang="en-IN" sz="1200"/>
        </a:p>
      </dgm:t>
    </dgm:pt>
    <dgm:pt modelId="{E033D5ED-B9AC-4F25-BC83-E3F563F5141F}" type="sibTrans" cxnId="{C360AC05-42D8-4712-9DF3-8E834A413A64}">
      <dgm:prSet/>
      <dgm:spPr/>
      <dgm:t>
        <a:bodyPr/>
        <a:lstStyle/>
        <a:p>
          <a:endParaRPr lang="en-IN" sz="1200"/>
        </a:p>
      </dgm:t>
    </dgm:pt>
    <dgm:pt modelId="{2B5DF384-B320-443E-9DAD-FD9177AE370D}">
      <dgm:prSet phldrT="[Text]" custT="1"/>
      <dgm:spPr/>
      <dgm:t>
        <a:bodyPr/>
        <a:lstStyle/>
        <a:p>
          <a:r>
            <a:rPr lang="en-US" sz="2800" b="1" dirty="0"/>
            <a:t>Vinaya </a:t>
          </a:r>
          <a:r>
            <a:rPr lang="en-US" sz="2800" b="1" dirty="0" err="1"/>
            <a:t>Pitaka</a:t>
          </a:r>
          <a:endParaRPr lang="en-IN" sz="2800" dirty="0"/>
        </a:p>
      </dgm:t>
    </dgm:pt>
    <dgm:pt modelId="{63D79A74-1CCE-406E-9AD4-52FBD9034768}" type="parTrans" cxnId="{C42D8CAE-14DE-47FF-8146-E04EA029E40E}">
      <dgm:prSet/>
      <dgm:spPr/>
      <dgm:t>
        <a:bodyPr/>
        <a:lstStyle/>
        <a:p>
          <a:endParaRPr lang="en-IN" sz="1200"/>
        </a:p>
      </dgm:t>
    </dgm:pt>
    <dgm:pt modelId="{232C6DB8-2AA4-46E8-82E1-9D6CBAE416B4}" type="sibTrans" cxnId="{C42D8CAE-14DE-47FF-8146-E04EA029E40E}">
      <dgm:prSet/>
      <dgm:spPr/>
      <dgm:t>
        <a:bodyPr/>
        <a:lstStyle/>
        <a:p>
          <a:endParaRPr lang="en-IN" sz="1200"/>
        </a:p>
      </dgm:t>
    </dgm:pt>
    <dgm:pt modelId="{32688B70-BFC6-4A6F-8953-B1F1411EA5A2}">
      <dgm:prSet phldrT="[Text]" custT="1"/>
      <dgm:spPr/>
      <dgm:t>
        <a:bodyPr/>
        <a:lstStyle/>
        <a:p>
          <a:r>
            <a:rPr lang="en-US" sz="2800" b="1" dirty="0"/>
            <a:t>Abhidhamma </a:t>
          </a:r>
          <a:r>
            <a:rPr lang="en-US" sz="2800" b="1" dirty="0" err="1"/>
            <a:t>Pitaka</a:t>
          </a:r>
          <a:endParaRPr lang="en-IN" sz="2800" dirty="0"/>
        </a:p>
      </dgm:t>
    </dgm:pt>
    <dgm:pt modelId="{DA5834BC-32B0-4CAD-9ABD-0A0A486C2B96}" type="parTrans" cxnId="{E5B01D53-4471-4271-8E2A-E4A28C926831}">
      <dgm:prSet/>
      <dgm:spPr/>
      <dgm:t>
        <a:bodyPr/>
        <a:lstStyle/>
        <a:p>
          <a:endParaRPr lang="en-IN" sz="1200"/>
        </a:p>
      </dgm:t>
    </dgm:pt>
    <dgm:pt modelId="{091EC2A4-8EF8-4E38-BBE3-AD77207BA7B4}" type="sibTrans" cxnId="{E5B01D53-4471-4271-8E2A-E4A28C926831}">
      <dgm:prSet/>
      <dgm:spPr/>
      <dgm:t>
        <a:bodyPr/>
        <a:lstStyle/>
        <a:p>
          <a:endParaRPr lang="en-IN" sz="1200"/>
        </a:p>
      </dgm:t>
    </dgm:pt>
    <dgm:pt modelId="{CA23AE80-B422-466C-88B9-AD167A95BB67}" type="pres">
      <dgm:prSet presAssocID="{32148D0A-111D-4196-BD8F-AC4C6338AF8B}" presName="Name0" presStyleCnt="0">
        <dgm:presLayoutVars>
          <dgm:chMax val="7"/>
          <dgm:chPref val="7"/>
          <dgm:dir/>
        </dgm:presLayoutVars>
      </dgm:prSet>
      <dgm:spPr/>
    </dgm:pt>
    <dgm:pt modelId="{9F015FDD-059C-4FB1-AFF2-3255F853F954}" type="pres">
      <dgm:prSet presAssocID="{32148D0A-111D-4196-BD8F-AC4C6338AF8B}" presName="Name1" presStyleCnt="0"/>
      <dgm:spPr/>
    </dgm:pt>
    <dgm:pt modelId="{88029174-B1EF-42BB-AD88-5294E0D52F9B}" type="pres">
      <dgm:prSet presAssocID="{32148D0A-111D-4196-BD8F-AC4C6338AF8B}" presName="cycle" presStyleCnt="0"/>
      <dgm:spPr/>
    </dgm:pt>
    <dgm:pt modelId="{8E798237-7CDF-486F-B2E0-9D3DBC996A7A}" type="pres">
      <dgm:prSet presAssocID="{32148D0A-111D-4196-BD8F-AC4C6338AF8B}" presName="srcNode" presStyleLbl="node1" presStyleIdx="0" presStyleCnt="3"/>
      <dgm:spPr/>
    </dgm:pt>
    <dgm:pt modelId="{FAB61858-D577-4E0E-B2B8-4EE7AE629C7B}" type="pres">
      <dgm:prSet presAssocID="{32148D0A-111D-4196-BD8F-AC4C6338AF8B}" presName="conn" presStyleLbl="parChTrans1D2" presStyleIdx="0" presStyleCnt="1"/>
      <dgm:spPr/>
    </dgm:pt>
    <dgm:pt modelId="{78C25F05-81E0-42EF-B9AF-0ACCFB62C4D0}" type="pres">
      <dgm:prSet presAssocID="{32148D0A-111D-4196-BD8F-AC4C6338AF8B}" presName="extraNode" presStyleLbl="node1" presStyleIdx="0" presStyleCnt="3"/>
      <dgm:spPr/>
    </dgm:pt>
    <dgm:pt modelId="{BDE533C8-DA7B-46D8-935D-AC9B6A7A0266}" type="pres">
      <dgm:prSet presAssocID="{32148D0A-111D-4196-BD8F-AC4C6338AF8B}" presName="dstNode" presStyleLbl="node1" presStyleIdx="0" presStyleCnt="3"/>
      <dgm:spPr/>
    </dgm:pt>
    <dgm:pt modelId="{5C97741F-1191-4868-8D39-A169970FC5BF}" type="pres">
      <dgm:prSet presAssocID="{B7E3E000-D30C-4282-9BD0-6BE9C1BB42FA}" presName="text_1" presStyleLbl="node1" presStyleIdx="0" presStyleCnt="3">
        <dgm:presLayoutVars>
          <dgm:bulletEnabled val="1"/>
        </dgm:presLayoutVars>
      </dgm:prSet>
      <dgm:spPr/>
    </dgm:pt>
    <dgm:pt modelId="{8BB82E68-A919-4C13-A5C6-AA01F11DB9B4}" type="pres">
      <dgm:prSet presAssocID="{B7E3E000-D30C-4282-9BD0-6BE9C1BB42FA}" presName="accent_1" presStyleCnt="0"/>
      <dgm:spPr/>
    </dgm:pt>
    <dgm:pt modelId="{8E63868C-21F7-42F6-9244-BE37E6070E8F}" type="pres">
      <dgm:prSet presAssocID="{B7E3E000-D30C-4282-9BD0-6BE9C1BB42FA}" presName="accentRepeatNode" presStyleLbl="solidFgAcc1" presStyleIdx="0" presStyleCnt="3"/>
      <dgm:spPr/>
    </dgm:pt>
    <dgm:pt modelId="{F2733944-4EDF-4BAC-A2DA-BEE91A75DF3A}" type="pres">
      <dgm:prSet presAssocID="{2B5DF384-B320-443E-9DAD-FD9177AE370D}" presName="text_2" presStyleLbl="node1" presStyleIdx="1" presStyleCnt="3">
        <dgm:presLayoutVars>
          <dgm:bulletEnabled val="1"/>
        </dgm:presLayoutVars>
      </dgm:prSet>
      <dgm:spPr/>
    </dgm:pt>
    <dgm:pt modelId="{7293DA65-ACC6-4939-9EF6-C2763DE77801}" type="pres">
      <dgm:prSet presAssocID="{2B5DF384-B320-443E-9DAD-FD9177AE370D}" presName="accent_2" presStyleCnt="0"/>
      <dgm:spPr/>
    </dgm:pt>
    <dgm:pt modelId="{5384CCB7-28A1-4B57-B53B-CBDF852A226A}" type="pres">
      <dgm:prSet presAssocID="{2B5DF384-B320-443E-9DAD-FD9177AE370D}" presName="accentRepeatNode" presStyleLbl="solidFgAcc1" presStyleIdx="1" presStyleCnt="3"/>
      <dgm:spPr/>
    </dgm:pt>
    <dgm:pt modelId="{8F1ACCD8-D62E-4B80-BFAF-5D17455AF942}" type="pres">
      <dgm:prSet presAssocID="{32688B70-BFC6-4A6F-8953-B1F1411EA5A2}" presName="text_3" presStyleLbl="node1" presStyleIdx="2" presStyleCnt="3">
        <dgm:presLayoutVars>
          <dgm:bulletEnabled val="1"/>
        </dgm:presLayoutVars>
      </dgm:prSet>
      <dgm:spPr/>
    </dgm:pt>
    <dgm:pt modelId="{0E3F24CF-E4FC-4AE4-B1F1-7F88846C1681}" type="pres">
      <dgm:prSet presAssocID="{32688B70-BFC6-4A6F-8953-B1F1411EA5A2}" presName="accent_3" presStyleCnt="0"/>
      <dgm:spPr/>
    </dgm:pt>
    <dgm:pt modelId="{0F95A3D0-473A-4D49-B129-A820616298E8}" type="pres">
      <dgm:prSet presAssocID="{32688B70-BFC6-4A6F-8953-B1F1411EA5A2}" presName="accentRepeatNode" presStyleLbl="solidFgAcc1" presStyleIdx="2" presStyleCnt="3"/>
      <dgm:spPr/>
    </dgm:pt>
  </dgm:ptLst>
  <dgm:cxnLst>
    <dgm:cxn modelId="{C360AC05-42D8-4712-9DF3-8E834A413A64}" srcId="{32148D0A-111D-4196-BD8F-AC4C6338AF8B}" destId="{B7E3E000-D30C-4282-9BD0-6BE9C1BB42FA}" srcOrd="0" destOrd="0" parTransId="{EA7C57D3-E41A-45C1-8FC9-0082458B0FD2}" sibTransId="{E033D5ED-B9AC-4F25-BC83-E3F563F5141F}"/>
    <dgm:cxn modelId="{D9F4800F-4EAC-49AE-A636-95EE50F8EC5C}" type="presOf" srcId="{E033D5ED-B9AC-4F25-BC83-E3F563F5141F}" destId="{FAB61858-D577-4E0E-B2B8-4EE7AE629C7B}" srcOrd="0" destOrd="0" presId="urn:microsoft.com/office/officeart/2008/layout/VerticalCurvedList"/>
    <dgm:cxn modelId="{BD1FC46C-C425-4411-B8F6-A6380F0F0E37}" type="presOf" srcId="{32688B70-BFC6-4A6F-8953-B1F1411EA5A2}" destId="{8F1ACCD8-D62E-4B80-BFAF-5D17455AF942}" srcOrd="0" destOrd="0" presId="urn:microsoft.com/office/officeart/2008/layout/VerticalCurvedList"/>
    <dgm:cxn modelId="{E5B01D53-4471-4271-8E2A-E4A28C926831}" srcId="{32148D0A-111D-4196-BD8F-AC4C6338AF8B}" destId="{32688B70-BFC6-4A6F-8953-B1F1411EA5A2}" srcOrd="2" destOrd="0" parTransId="{DA5834BC-32B0-4CAD-9ABD-0A0A486C2B96}" sibTransId="{091EC2A4-8EF8-4E38-BBE3-AD77207BA7B4}"/>
    <dgm:cxn modelId="{713AC656-0201-4C54-BE92-A70E9D55D546}" type="presOf" srcId="{B7E3E000-D30C-4282-9BD0-6BE9C1BB42FA}" destId="{5C97741F-1191-4868-8D39-A169970FC5BF}" srcOrd="0" destOrd="0" presId="urn:microsoft.com/office/officeart/2008/layout/VerticalCurvedList"/>
    <dgm:cxn modelId="{F55F53A6-DEAD-428E-9637-DAB634BEFD42}" type="presOf" srcId="{2B5DF384-B320-443E-9DAD-FD9177AE370D}" destId="{F2733944-4EDF-4BAC-A2DA-BEE91A75DF3A}" srcOrd="0" destOrd="0" presId="urn:microsoft.com/office/officeart/2008/layout/VerticalCurvedList"/>
    <dgm:cxn modelId="{C42D8CAE-14DE-47FF-8146-E04EA029E40E}" srcId="{32148D0A-111D-4196-BD8F-AC4C6338AF8B}" destId="{2B5DF384-B320-443E-9DAD-FD9177AE370D}" srcOrd="1" destOrd="0" parTransId="{63D79A74-1CCE-406E-9AD4-52FBD9034768}" sibTransId="{232C6DB8-2AA4-46E8-82E1-9D6CBAE416B4}"/>
    <dgm:cxn modelId="{3B4EE4E8-9862-4A47-948A-9FE5B074E575}" type="presOf" srcId="{32148D0A-111D-4196-BD8F-AC4C6338AF8B}" destId="{CA23AE80-B422-466C-88B9-AD167A95BB67}" srcOrd="0" destOrd="0" presId="urn:microsoft.com/office/officeart/2008/layout/VerticalCurvedList"/>
    <dgm:cxn modelId="{46226806-A85B-46C7-9F82-250898904704}" type="presParOf" srcId="{CA23AE80-B422-466C-88B9-AD167A95BB67}" destId="{9F015FDD-059C-4FB1-AFF2-3255F853F954}" srcOrd="0" destOrd="0" presId="urn:microsoft.com/office/officeart/2008/layout/VerticalCurvedList"/>
    <dgm:cxn modelId="{0FCAC76A-529D-47A3-9DD2-632B76FD9015}" type="presParOf" srcId="{9F015FDD-059C-4FB1-AFF2-3255F853F954}" destId="{88029174-B1EF-42BB-AD88-5294E0D52F9B}" srcOrd="0" destOrd="0" presId="urn:microsoft.com/office/officeart/2008/layout/VerticalCurvedList"/>
    <dgm:cxn modelId="{C95E0153-F2BB-4D1D-BD45-435298235A45}" type="presParOf" srcId="{88029174-B1EF-42BB-AD88-5294E0D52F9B}" destId="{8E798237-7CDF-486F-B2E0-9D3DBC996A7A}" srcOrd="0" destOrd="0" presId="urn:microsoft.com/office/officeart/2008/layout/VerticalCurvedList"/>
    <dgm:cxn modelId="{9DAA8D85-4956-4ECE-B4BA-1400E58AA404}" type="presParOf" srcId="{88029174-B1EF-42BB-AD88-5294E0D52F9B}" destId="{FAB61858-D577-4E0E-B2B8-4EE7AE629C7B}" srcOrd="1" destOrd="0" presId="urn:microsoft.com/office/officeart/2008/layout/VerticalCurvedList"/>
    <dgm:cxn modelId="{D5BC8166-741D-4A02-8DBA-4B25182BCA26}" type="presParOf" srcId="{88029174-B1EF-42BB-AD88-5294E0D52F9B}" destId="{78C25F05-81E0-42EF-B9AF-0ACCFB62C4D0}" srcOrd="2" destOrd="0" presId="urn:microsoft.com/office/officeart/2008/layout/VerticalCurvedList"/>
    <dgm:cxn modelId="{B14F670F-558E-4177-A803-C1864781D6D6}" type="presParOf" srcId="{88029174-B1EF-42BB-AD88-5294E0D52F9B}" destId="{BDE533C8-DA7B-46D8-935D-AC9B6A7A0266}" srcOrd="3" destOrd="0" presId="urn:microsoft.com/office/officeart/2008/layout/VerticalCurvedList"/>
    <dgm:cxn modelId="{4BDB9E1B-651F-4D14-83C2-19EED2CF2DB5}" type="presParOf" srcId="{9F015FDD-059C-4FB1-AFF2-3255F853F954}" destId="{5C97741F-1191-4868-8D39-A169970FC5BF}" srcOrd="1" destOrd="0" presId="urn:microsoft.com/office/officeart/2008/layout/VerticalCurvedList"/>
    <dgm:cxn modelId="{959B9C1D-9EF8-40E0-B0B9-8839DFB10C6E}" type="presParOf" srcId="{9F015FDD-059C-4FB1-AFF2-3255F853F954}" destId="{8BB82E68-A919-4C13-A5C6-AA01F11DB9B4}" srcOrd="2" destOrd="0" presId="urn:microsoft.com/office/officeart/2008/layout/VerticalCurvedList"/>
    <dgm:cxn modelId="{DD1E9448-2FF0-460F-B694-E54FE47014C4}" type="presParOf" srcId="{8BB82E68-A919-4C13-A5C6-AA01F11DB9B4}" destId="{8E63868C-21F7-42F6-9244-BE37E6070E8F}" srcOrd="0" destOrd="0" presId="urn:microsoft.com/office/officeart/2008/layout/VerticalCurvedList"/>
    <dgm:cxn modelId="{C0BE1341-6620-47E4-8011-440F2D55CB87}" type="presParOf" srcId="{9F015FDD-059C-4FB1-AFF2-3255F853F954}" destId="{F2733944-4EDF-4BAC-A2DA-BEE91A75DF3A}" srcOrd="3" destOrd="0" presId="urn:microsoft.com/office/officeart/2008/layout/VerticalCurvedList"/>
    <dgm:cxn modelId="{D935F77A-E577-4CE9-97C6-856F6AA94FB8}" type="presParOf" srcId="{9F015FDD-059C-4FB1-AFF2-3255F853F954}" destId="{7293DA65-ACC6-4939-9EF6-C2763DE77801}" srcOrd="4" destOrd="0" presId="urn:microsoft.com/office/officeart/2008/layout/VerticalCurvedList"/>
    <dgm:cxn modelId="{A16F909E-056D-46F3-97A6-7BA5DC787BDC}" type="presParOf" srcId="{7293DA65-ACC6-4939-9EF6-C2763DE77801}" destId="{5384CCB7-28A1-4B57-B53B-CBDF852A226A}" srcOrd="0" destOrd="0" presId="urn:microsoft.com/office/officeart/2008/layout/VerticalCurvedList"/>
    <dgm:cxn modelId="{C1485B1E-CF04-425A-BE87-49DCFC0F51D6}" type="presParOf" srcId="{9F015FDD-059C-4FB1-AFF2-3255F853F954}" destId="{8F1ACCD8-D62E-4B80-BFAF-5D17455AF942}" srcOrd="5" destOrd="0" presId="urn:microsoft.com/office/officeart/2008/layout/VerticalCurvedList"/>
    <dgm:cxn modelId="{4D23EE5B-1E46-42C4-ABF7-0B5DCB86C6D7}" type="presParOf" srcId="{9F015FDD-059C-4FB1-AFF2-3255F853F954}" destId="{0E3F24CF-E4FC-4AE4-B1F1-7F88846C1681}" srcOrd="6" destOrd="0" presId="urn:microsoft.com/office/officeart/2008/layout/VerticalCurvedList"/>
    <dgm:cxn modelId="{2A77FDBC-5CB9-4AC3-96A0-9121063D852F}" type="presParOf" srcId="{0E3F24CF-E4FC-4AE4-B1F1-7F88846C1681}" destId="{0F95A3D0-473A-4D49-B129-A820616298E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6DF952-F781-4E4B-84AE-FC03BF8779B2}" type="doc">
      <dgm:prSet loTypeId="urn:microsoft.com/office/officeart/2008/layout/AscendingPictureAccentProcess" loCatId="picture" qsTypeId="urn:microsoft.com/office/officeart/2005/8/quickstyle/simple1" qsCatId="simple" csTypeId="urn:microsoft.com/office/officeart/2005/8/colors/accent1_2" csCatId="accent1" phldr="1"/>
      <dgm:spPr/>
      <dgm:t>
        <a:bodyPr/>
        <a:lstStyle/>
        <a:p>
          <a:endParaRPr lang="en-IN"/>
        </a:p>
      </dgm:t>
    </dgm:pt>
    <dgm:pt modelId="{81183E3C-A443-4800-87F4-64D3D16EAD7A}">
      <dgm:prSet phldrT="[Text]"/>
      <dgm:spPr/>
      <dgm:t>
        <a:bodyPr/>
        <a:lstStyle/>
        <a:p>
          <a:r>
            <a:rPr lang="en-IN" dirty="0" err="1"/>
            <a:t>Mricchakatika</a:t>
          </a:r>
          <a:endParaRPr lang="en-IN" dirty="0"/>
        </a:p>
      </dgm:t>
    </dgm:pt>
    <dgm:pt modelId="{8BBFE535-925A-4710-9F6F-A5781EAFAF52}" type="parTrans" cxnId="{F91EF198-E5F2-4B00-9EDA-7B4553975311}">
      <dgm:prSet/>
      <dgm:spPr/>
      <dgm:t>
        <a:bodyPr/>
        <a:lstStyle/>
        <a:p>
          <a:endParaRPr lang="en-IN"/>
        </a:p>
      </dgm:t>
    </dgm:pt>
    <dgm:pt modelId="{AECE7037-8138-45EC-8B9D-E7881E9691BB}" type="sibTrans" cxnId="{F91EF198-E5F2-4B00-9EDA-7B4553975311}">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a:p>
      </dgm:t>
      <dgm:extLst>
        <a:ext uri="{E40237B7-FDA0-4F09-8148-C483321AD2D9}">
          <dgm14:cNvPr xmlns:dgm14="http://schemas.microsoft.com/office/drawing/2010/diagram" id="0" name="" descr="Snowflake"/>
        </a:ext>
      </dgm:extLst>
    </dgm:pt>
    <dgm:pt modelId="{54DAF06A-DFBE-4947-A43C-394240120F0D}">
      <dgm:prSet phldrT="[Text]"/>
      <dgm:spPr/>
      <dgm:t>
        <a:bodyPr/>
        <a:lstStyle/>
        <a:p>
          <a:r>
            <a:rPr lang="en-IN" dirty="0" err="1"/>
            <a:t>Vikramovasiyam</a:t>
          </a:r>
          <a:endParaRPr lang="en-IN" dirty="0"/>
        </a:p>
      </dgm:t>
    </dgm:pt>
    <dgm:pt modelId="{F0306FE4-58F2-48B2-949F-44A5CC65ACD8}" type="parTrans" cxnId="{C38559EF-E755-4249-81E5-6D6D4D4789CD}">
      <dgm:prSet/>
      <dgm:spPr/>
      <dgm:t>
        <a:bodyPr/>
        <a:lstStyle/>
        <a:p>
          <a:endParaRPr lang="en-IN"/>
        </a:p>
      </dgm:t>
    </dgm:pt>
    <dgm:pt modelId="{C6AA9B3B-C37C-4753-A6C1-F03D0B66C741}" type="sibTrans" cxnId="{C38559EF-E755-4249-81E5-6D6D4D4789CD}">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IN"/>
        </a:p>
      </dgm:t>
      <dgm:extLst>
        <a:ext uri="{E40237B7-FDA0-4F09-8148-C483321AD2D9}">
          <dgm14:cNvPr xmlns:dgm14="http://schemas.microsoft.com/office/drawing/2010/diagram" id="0" name="" descr="Snowflake"/>
        </a:ext>
      </dgm:extLst>
    </dgm:pt>
    <dgm:pt modelId="{2AA2559F-CFF1-441F-9C31-5A432C520871}" type="pres">
      <dgm:prSet presAssocID="{986DF952-F781-4E4B-84AE-FC03BF8779B2}" presName="Name0" presStyleCnt="0">
        <dgm:presLayoutVars>
          <dgm:chMax val="7"/>
          <dgm:chPref val="7"/>
          <dgm:dir/>
        </dgm:presLayoutVars>
      </dgm:prSet>
      <dgm:spPr/>
    </dgm:pt>
    <dgm:pt modelId="{9ACE8EE0-9B6F-484A-9629-52E8AA048B12}" type="pres">
      <dgm:prSet presAssocID="{986DF952-F781-4E4B-84AE-FC03BF8779B2}" presName="dot1" presStyleLbl="alignNode1" presStyleIdx="0" presStyleCnt="10"/>
      <dgm:spPr/>
    </dgm:pt>
    <dgm:pt modelId="{5370FFA0-4D7B-45ED-884A-A2968738C8D5}" type="pres">
      <dgm:prSet presAssocID="{986DF952-F781-4E4B-84AE-FC03BF8779B2}" presName="dot2" presStyleLbl="alignNode1" presStyleIdx="1" presStyleCnt="10"/>
      <dgm:spPr/>
    </dgm:pt>
    <dgm:pt modelId="{0CBF18FA-D702-4B6E-9DDA-0B11BAFBA630}" type="pres">
      <dgm:prSet presAssocID="{986DF952-F781-4E4B-84AE-FC03BF8779B2}" presName="dot3" presStyleLbl="alignNode1" presStyleIdx="2" presStyleCnt="10"/>
      <dgm:spPr/>
    </dgm:pt>
    <dgm:pt modelId="{6554E0AA-AD2A-4E1A-B9C9-D99B68BDBFE8}" type="pres">
      <dgm:prSet presAssocID="{986DF952-F781-4E4B-84AE-FC03BF8779B2}" presName="dotArrow1" presStyleLbl="alignNode1" presStyleIdx="3" presStyleCnt="10"/>
      <dgm:spPr/>
    </dgm:pt>
    <dgm:pt modelId="{429517F2-BB2F-4018-A542-5F6727E9C08A}" type="pres">
      <dgm:prSet presAssocID="{986DF952-F781-4E4B-84AE-FC03BF8779B2}" presName="dotArrow2" presStyleLbl="alignNode1" presStyleIdx="4" presStyleCnt="10"/>
      <dgm:spPr/>
    </dgm:pt>
    <dgm:pt modelId="{7846B44D-1B76-4952-8A16-4BD5842783D5}" type="pres">
      <dgm:prSet presAssocID="{986DF952-F781-4E4B-84AE-FC03BF8779B2}" presName="dotArrow3" presStyleLbl="alignNode1" presStyleIdx="5" presStyleCnt="10"/>
      <dgm:spPr/>
    </dgm:pt>
    <dgm:pt modelId="{D1B5715B-5626-4A62-8FC6-67B65972F941}" type="pres">
      <dgm:prSet presAssocID="{986DF952-F781-4E4B-84AE-FC03BF8779B2}" presName="dotArrow4" presStyleLbl="alignNode1" presStyleIdx="6" presStyleCnt="10"/>
      <dgm:spPr/>
    </dgm:pt>
    <dgm:pt modelId="{851F77A0-86F9-4E82-8F98-F522D6146348}" type="pres">
      <dgm:prSet presAssocID="{986DF952-F781-4E4B-84AE-FC03BF8779B2}" presName="dotArrow5" presStyleLbl="alignNode1" presStyleIdx="7" presStyleCnt="10"/>
      <dgm:spPr/>
    </dgm:pt>
    <dgm:pt modelId="{203CD01B-85C6-4C19-8C34-1FDAF87839DE}" type="pres">
      <dgm:prSet presAssocID="{986DF952-F781-4E4B-84AE-FC03BF8779B2}" presName="dotArrow6" presStyleLbl="alignNode1" presStyleIdx="8" presStyleCnt="10"/>
      <dgm:spPr/>
    </dgm:pt>
    <dgm:pt modelId="{31668AF4-9634-4E44-8609-09C1254CA392}" type="pres">
      <dgm:prSet presAssocID="{986DF952-F781-4E4B-84AE-FC03BF8779B2}" presName="dotArrow7" presStyleLbl="alignNode1" presStyleIdx="9" presStyleCnt="10"/>
      <dgm:spPr/>
    </dgm:pt>
    <dgm:pt modelId="{4B52B0F3-7356-4172-8A83-AB166355067D}" type="pres">
      <dgm:prSet presAssocID="{81183E3C-A443-4800-87F4-64D3D16EAD7A}" presName="parTx1" presStyleLbl="node1" presStyleIdx="0" presStyleCnt="2"/>
      <dgm:spPr/>
    </dgm:pt>
    <dgm:pt modelId="{EF562DA5-446F-4806-A130-DA395CA44CA4}" type="pres">
      <dgm:prSet presAssocID="{AECE7037-8138-45EC-8B9D-E7881E9691BB}" presName="picture1" presStyleCnt="0"/>
      <dgm:spPr/>
    </dgm:pt>
    <dgm:pt modelId="{25784E24-1789-4719-BBB7-99401D2B1626}" type="pres">
      <dgm:prSet presAssocID="{AECE7037-8138-45EC-8B9D-E7881E9691BB}" presName="imageRepeatNode" presStyleLbl="fgImgPlace1" presStyleIdx="0" presStyleCnt="2"/>
      <dgm:spPr/>
    </dgm:pt>
    <dgm:pt modelId="{C656FDC7-EB29-4064-A274-0B64824D2F5F}" type="pres">
      <dgm:prSet presAssocID="{54DAF06A-DFBE-4947-A43C-394240120F0D}" presName="parTx2" presStyleLbl="node1" presStyleIdx="1" presStyleCnt="2"/>
      <dgm:spPr/>
    </dgm:pt>
    <dgm:pt modelId="{6EF63840-E51D-4DC9-98CF-7C24D9F0C7E2}" type="pres">
      <dgm:prSet presAssocID="{C6AA9B3B-C37C-4753-A6C1-F03D0B66C741}" presName="picture2" presStyleCnt="0"/>
      <dgm:spPr/>
    </dgm:pt>
    <dgm:pt modelId="{4DD25EF6-863B-4960-B7F5-97DD5DCEC51E}" type="pres">
      <dgm:prSet presAssocID="{C6AA9B3B-C37C-4753-A6C1-F03D0B66C741}" presName="imageRepeatNode" presStyleLbl="fgImgPlace1" presStyleIdx="1" presStyleCnt="2"/>
      <dgm:spPr/>
    </dgm:pt>
  </dgm:ptLst>
  <dgm:cxnLst>
    <dgm:cxn modelId="{20A5D615-2696-496F-8214-4E8B1F6804C6}" type="presOf" srcId="{AECE7037-8138-45EC-8B9D-E7881E9691BB}" destId="{25784E24-1789-4719-BBB7-99401D2B1626}" srcOrd="0" destOrd="0" presId="urn:microsoft.com/office/officeart/2008/layout/AscendingPictureAccentProcess"/>
    <dgm:cxn modelId="{FDBC701E-E2DD-4079-840E-1D865CA25311}" type="presOf" srcId="{C6AA9B3B-C37C-4753-A6C1-F03D0B66C741}" destId="{4DD25EF6-863B-4960-B7F5-97DD5DCEC51E}" srcOrd="0" destOrd="0" presId="urn:microsoft.com/office/officeart/2008/layout/AscendingPictureAccentProcess"/>
    <dgm:cxn modelId="{F91EF198-E5F2-4B00-9EDA-7B4553975311}" srcId="{986DF952-F781-4E4B-84AE-FC03BF8779B2}" destId="{81183E3C-A443-4800-87F4-64D3D16EAD7A}" srcOrd="0" destOrd="0" parTransId="{8BBFE535-925A-4710-9F6F-A5781EAFAF52}" sibTransId="{AECE7037-8138-45EC-8B9D-E7881E9691BB}"/>
    <dgm:cxn modelId="{4A423AC4-D0BB-486E-9914-98A52547A9CB}" type="presOf" srcId="{81183E3C-A443-4800-87F4-64D3D16EAD7A}" destId="{4B52B0F3-7356-4172-8A83-AB166355067D}" srcOrd="0" destOrd="0" presId="urn:microsoft.com/office/officeart/2008/layout/AscendingPictureAccentProcess"/>
    <dgm:cxn modelId="{8757DBCD-931A-4E09-8AC0-2456DEA42A78}" type="presOf" srcId="{54DAF06A-DFBE-4947-A43C-394240120F0D}" destId="{C656FDC7-EB29-4064-A274-0B64824D2F5F}" srcOrd="0" destOrd="0" presId="urn:microsoft.com/office/officeart/2008/layout/AscendingPictureAccentProcess"/>
    <dgm:cxn modelId="{C38559EF-E755-4249-81E5-6D6D4D4789CD}" srcId="{986DF952-F781-4E4B-84AE-FC03BF8779B2}" destId="{54DAF06A-DFBE-4947-A43C-394240120F0D}" srcOrd="1" destOrd="0" parTransId="{F0306FE4-58F2-48B2-949F-44A5CC65ACD8}" sibTransId="{C6AA9B3B-C37C-4753-A6C1-F03D0B66C741}"/>
    <dgm:cxn modelId="{EC065AF9-0F06-47E5-B66C-18EEFDB95979}" type="presOf" srcId="{986DF952-F781-4E4B-84AE-FC03BF8779B2}" destId="{2AA2559F-CFF1-441F-9C31-5A432C520871}" srcOrd="0" destOrd="0" presId="urn:microsoft.com/office/officeart/2008/layout/AscendingPictureAccentProcess"/>
    <dgm:cxn modelId="{C85DE0F0-A52D-42B5-8265-E2CDCE62BA83}" type="presParOf" srcId="{2AA2559F-CFF1-441F-9C31-5A432C520871}" destId="{9ACE8EE0-9B6F-484A-9629-52E8AA048B12}" srcOrd="0" destOrd="0" presId="urn:microsoft.com/office/officeart/2008/layout/AscendingPictureAccentProcess"/>
    <dgm:cxn modelId="{EC82A1B0-799C-480A-A04D-3AABA7FDA1C0}" type="presParOf" srcId="{2AA2559F-CFF1-441F-9C31-5A432C520871}" destId="{5370FFA0-4D7B-45ED-884A-A2968738C8D5}" srcOrd="1" destOrd="0" presId="urn:microsoft.com/office/officeart/2008/layout/AscendingPictureAccentProcess"/>
    <dgm:cxn modelId="{665DCE23-EC5F-4934-B1F6-339060445DD0}" type="presParOf" srcId="{2AA2559F-CFF1-441F-9C31-5A432C520871}" destId="{0CBF18FA-D702-4B6E-9DDA-0B11BAFBA630}" srcOrd="2" destOrd="0" presId="urn:microsoft.com/office/officeart/2008/layout/AscendingPictureAccentProcess"/>
    <dgm:cxn modelId="{564BCAA8-2E6A-457A-94D7-933E135E9046}" type="presParOf" srcId="{2AA2559F-CFF1-441F-9C31-5A432C520871}" destId="{6554E0AA-AD2A-4E1A-B9C9-D99B68BDBFE8}" srcOrd="3" destOrd="0" presId="urn:microsoft.com/office/officeart/2008/layout/AscendingPictureAccentProcess"/>
    <dgm:cxn modelId="{F13CDE7F-7E66-4922-B6D5-E2CA73B80777}" type="presParOf" srcId="{2AA2559F-CFF1-441F-9C31-5A432C520871}" destId="{429517F2-BB2F-4018-A542-5F6727E9C08A}" srcOrd="4" destOrd="0" presId="urn:microsoft.com/office/officeart/2008/layout/AscendingPictureAccentProcess"/>
    <dgm:cxn modelId="{F31FC7ED-F2B9-407E-9099-588C55FABD27}" type="presParOf" srcId="{2AA2559F-CFF1-441F-9C31-5A432C520871}" destId="{7846B44D-1B76-4952-8A16-4BD5842783D5}" srcOrd="5" destOrd="0" presId="urn:microsoft.com/office/officeart/2008/layout/AscendingPictureAccentProcess"/>
    <dgm:cxn modelId="{1C20069B-6DC3-4936-84CE-FDCDDEF47128}" type="presParOf" srcId="{2AA2559F-CFF1-441F-9C31-5A432C520871}" destId="{D1B5715B-5626-4A62-8FC6-67B65972F941}" srcOrd="6" destOrd="0" presId="urn:microsoft.com/office/officeart/2008/layout/AscendingPictureAccentProcess"/>
    <dgm:cxn modelId="{AE78962E-EEA6-4D13-ABAC-313A2CD739B2}" type="presParOf" srcId="{2AA2559F-CFF1-441F-9C31-5A432C520871}" destId="{851F77A0-86F9-4E82-8F98-F522D6146348}" srcOrd="7" destOrd="0" presId="urn:microsoft.com/office/officeart/2008/layout/AscendingPictureAccentProcess"/>
    <dgm:cxn modelId="{13D54520-AEBC-43C0-9885-479C0EB34038}" type="presParOf" srcId="{2AA2559F-CFF1-441F-9C31-5A432C520871}" destId="{203CD01B-85C6-4C19-8C34-1FDAF87839DE}" srcOrd="8" destOrd="0" presId="urn:microsoft.com/office/officeart/2008/layout/AscendingPictureAccentProcess"/>
    <dgm:cxn modelId="{B21362C7-78CD-487D-AF28-DC980D07730A}" type="presParOf" srcId="{2AA2559F-CFF1-441F-9C31-5A432C520871}" destId="{31668AF4-9634-4E44-8609-09C1254CA392}" srcOrd="9" destOrd="0" presId="urn:microsoft.com/office/officeart/2008/layout/AscendingPictureAccentProcess"/>
    <dgm:cxn modelId="{66A8EB03-2BA0-4481-907C-E2A6B13B39A2}" type="presParOf" srcId="{2AA2559F-CFF1-441F-9C31-5A432C520871}" destId="{4B52B0F3-7356-4172-8A83-AB166355067D}" srcOrd="10" destOrd="0" presId="urn:microsoft.com/office/officeart/2008/layout/AscendingPictureAccentProcess"/>
    <dgm:cxn modelId="{58846524-F599-4417-B8EC-ACAF53C9EA64}" type="presParOf" srcId="{2AA2559F-CFF1-441F-9C31-5A432C520871}" destId="{EF562DA5-446F-4806-A130-DA395CA44CA4}" srcOrd="11" destOrd="0" presId="urn:microsoft.com/office/officeart/2008/layout/AscendingPictureAccentProcess"/>
    <dgm:cxn modelId="{DB05F34D-2D6B-4F22-8616-9E1627391A2C}" type="presParOf" srcId="{EF562DA5-446F-4806-A130-DA395CA44CA4}" destId="{25784E24-1789-4719-BBB7-99401D2B1626}" srcOrd="0" destOrd="0" presId="urn:microsoft.com/office/officeart/2008/layout/AscendingPictureAccentProcess"/>
    <dgm:cxn modelId="{0C6F7590-C7E0-4EA3-98B3-726711CA6359}" type="presParOf" srcId="{2AA2559F-CFF1-441F-9C31-5A432C520871}" destId="{C656FDC7-EB29-4064-A274-0B64824D2F5F}" srcOrd="12" destOrd="0" presId="urn:microsoft.com/office/officeart/2008/layout/AscendingPictureAccentProcess"/>
    <dgm:cxn modelId="{FEC69074-F53C-4935-96AA-FF0097FD81FD}" type="presParOf" srcId="{2AA2559F-CFF1-441F-9C31-5A432C520871}" destId="{6EF63840-E51D-4DC9-98CF-7C24D9F0C7E2}" srcOrd="13" destOrd="0" presId="urn:microsoft.com/office/officeart/2008/layout/AscendingPictureAccentProcess"/>
    <dgm:cxn modelId="{202B6B9A-FFF9-481A-ACE1-4A34778AD4A6}" type="presParOf" srcId="{6EF63840-E51D-4DC9-98CF-7C24D9F0C7E2}" destId="{4DD25EF6-863B-4960-B7F5-97DD5DCEC51E}" srcOrd="0" destOrd="0" presId="urn:microsoft.com/office/officeart/2008/layout/AscendingPictureAccent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229EF-C1B4-4400-81F6-018C02C773F9}">
      <dsp:nvSpPr>
        <dsp:cNvPr id="0" name=""/>
        <dsp:cNvSpPr/>
      </dsp:nvSpPr>
      <dsp:spPr>
        <a:xfrm>
          <a:off x="9708267" y="3260087"/>
          <a:ext cx="91440" cy="267067"/>
        </a:xfrm>
        <a:custGeom>
          <a:avLst/>
          <a:gdLst/>
          <a:ahLst/>
          <a:cxnLst/>
          <a:rect l="0" t="0" r="0" b="0"/>
          <a:pathLst>
            <a:path>
              <a:moveTo>
                <a:pt x="45720" y="0"/>
              </a:moveTo>
              <a:lnTo>
                <a:pt x="45720" y="2670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B6A679-0977-45BC-83BB-D1DAB1CEB712}">
      <dsp:nvSpPr>
        <dsp:cNvPr id="0" name=""/>
        <dsp:cNvSpPr/>
      </dsp:nvSpPr>
      <dsp:spPr>
        <a:xfrm>
          <a:off x="6839563" y="2145187"/>
          <a:ext cx="2914423" cy="267067"/>
        </a:xfrm>
        <a:custGeom>
          <a:avLst/>
          <a:gdLst/>
          <a:ahLst/>
          <a:cxnLst/>
          <a:rect l="0" t="0" r="0" b="0"/>
          <a:pathLst>
            <a:path>
              <a:moveTo>
                <a:pt x="0" y="0"/>
              </a:moveTo>
              <a:lnTo>
                <a:pt x="0" y="134593"/>
              </a:lnTo>
              <a:lnTo>
                <a:pt x="2914423" y="134593"/>
              </a:lnTo>
              <a:lnTo>
                <a:pt x="2914423" y="2670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BA657E-E065-4233-B7F7-2F92816B2DC7}">
      <dsp:nvSpPr>
        <dsp:cNvPr id="0" name=""/>
        <dsp:cNvSpPr/>
      </dsp:nvSpPr>
      <dsp:spPr>
        <a:xfrm>
          <a:off x="3925139" y="3260087"/>
          <a:ext cx="3497308" cy="267067"/>
        </a:xfrm>
        <a:custGeom>
          <a:avLst/>
          <a:gdLst/>
          <a:ahLst/>
          <a:cxnLst/>
          <a:rect l="0" t="0" r="0" b="0"/>
          <a:pathLst>
            <a:path>
              <a:moveTo>
                <a:pt x="0" y="0"/>
              </a:moveTo>
              <a:lnTo>
                <a:pt x="0" y="134593"/>
              </a:lnTo>
              <a:lnTo>
                <a:pt x="3497308" y="134593"/>
              </a:lnTo>
              <a:lnTo>
                <a:pt x="3497308" y="2670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5C6CA-E02B-4DFE-B8F9-4A360A362445}">
      <dsp:nvSpPr>
        <dsp:cNvPr id="0" name=""/>
        <dsp:cNvSpPr/>
      </dsp:nvSpPr>
      <dsp:spPr>
        <a:xfrm>
          <a:off x="3925139" y="3260087"/>
          <a:ext cx="1165769" cy="267067"/>
        </a:xfrm>
        <a:custGeom>
          <a:avLst/>
          <a:gdLst/>
          <a:ahLst/>
          <a:cxnLst/>
          <a:rect l="0" t="0" r="0" b="0"/>
          <a:pathLst>
            <a:path>
              <a:moveTo>
                <a:pt x="0" y="0"/>
              </a:moveTo>
              <a:lnTo>
                <a:pt x="0" y="134593"/>
              </a:lnTo>
              <a:lnTo>
                <a:pt x="1165769" y="134593"/>
              </a:lnTo>
              <a:lnTo>
                <a:pt x="1165769" y="2670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58B1F3-4A35-461E-9B9A-EB9C1AE9D521}">
      <dsp:nvSpPr>
        <dsp:cNvPr id="0" name=""/>
        <dsp:cNvSpPr/>
      </dsp:nvSpPr>
      <dsp:spPr>
        <a:xfrm>
          <a:off x="2759370" y="3260087"/>
          <a:ext cx="1165769" cy="267067"/>
        </a:xfrm>
        <a:custGeom>
          <a:avLst/>
          <a:gdLst/>
          <a:ahLst/>
          <a:cxnLst/>
          <a:rect l="0" t="0" r="0" b="0"/>
          <a:pathLst>
            <a:path>
              <a:moveTo>
                <a:pt x="1165769" y="0"/>
              </a:moveTo>
              <a:lnTo>
                <a:pt x="1165769" y="134593"/>
              </a:lnTo>
              <a:lnTo>
                <a:pt x="0" y="134593"/>
              </a:lnTo>
              <a:lnTo>
                <a:pt x="0" y="2670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FCC3B9-9BC1-400F-9AAF-F1527319B2AF}">
      <dsp:nvSpPr>
        <dsp:cNvPr id="0" name=""/>
        <dsp:cNvSpPr/>
      </dsp:nvSpPr>
      <dsp:spPr>
        <a:xfrm>
          <a:off x="427830" y="3260087"/>
          <a:ext cx="3497308" cy="267067"/>
        </a:xfrm>
        <a:custGeom>
          <a:avLst/>
          <a:gdLst/>
          <a:ahLst/>
          <a:cxnLst/>
          <a:rect l="0" t="0" r="0" b="0"/>
          <a:pathLst>
            <a:path>
              <a:moveTo>
                <a:pt x="3497308" y="0"/>
              </a:moveTo>
              <a:lnTo>
                <a:pt x="3497308" y="134593"/>
              </a:lnTo>
              <a:lnTo>
                <a:pt x="0" y="134593"/>
              </a:lnTo>
              <a:lnTo>
                <a:pt x="0" y="2670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D38ED-07B5-4691-AA7E-CF2326DCA146}">
      <dsp:nvSpPr>
        <dsp:cNvPr id="0" name=""/>
        <dsp:cNvSpPr/>
      </dsp:nvSpPr>
      <dsp:spPr>
        <a:xfrm>
          <a:off x="3925139" y="2145187"/>
          <a:ext cx="2914423" cy="267067"/>
        </a:xfrm>
        <a:custGeom>
          <a:avLst/>
          <a:gdLst/>
          <a:ahLst/>
          <a:cxnLst/>
          <a:rect l="0" t="0" r="0" b="0"/>
          <a:pathLst>
            <a:path>
              <a:moveTo>
                <a:pt x="2914423" y="0"/>
              </a:moveTo>
              <a:lnTo>
                <a:pt x="2914423" y="134593"/>
              </a:lnTo>
              <a:lnTo>
                <a:pt x="0" y="134593"/>
              </a:lnTo>
              <a:lnTo>
                <a:pt x="0" y="26706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C96F30-7560-43B7-A098-5127124BF0A2}">
      <dsp:nvSpPr>
        <dsp:cNvPr id="0" name=""/>
        <dsp:cNvSpPr/>
      </dsp:nvSpPr>
      <dsp:spPr>
        <a:xfrm>
          <a:off x="6415647" y="1297355"/>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BD6A94-57EF-4421-AC3B-DC4566B31331}">
      <dsp:nvSpPr>
        <dsp:cNvPr id="0" name=""/>
        <dsp:cNvSpPr/>
      </dsp:nvSpPr>
      <dsp:spPr>
        <a:xfrm>
          <a:off x="7263479" y="12952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effectLst/>
              <a:latin typeface="Cambria" panose="02040503050406030204" pitchFamily="18" charset="0"/>
              <a:ea typeface="Calibri" panose="020F0502020204030204" pitchFamily="34" charset="0"/>
              <a:cs typeface="Times New Roman" panose="02020603050405020304" pitchFamily="18" charset="0"/>
            </a:rPr>
            <a:t>Vedic Literature</a:t>
          </a:r>
          <a:endParaRPr lang="en-IN" sz="2400" kern="1200" dirty="0"/>
        </a:p>
      </dsp:txBody>
      <dsp:txXfrm>
        <a:off x="7263479" y="1295235"/>
        <a:ext cx="1271748" cy="847832"/>
      </dsp:txXfrm>
    </dsp:sp>
    <dsp:sp modelId="{32C1E704-DA1E-4354-8873-6FE1139D781B}">
      <dsp:nvSpPr>
        <dsp:cNvPr id="0" name=""/>
        <dsp:cNvSpPr/>
      </dsp:nvSpPr>
      <dsp:spPr>
        <a:xfrm>
          <a:off x="3501223" y="2412255"/>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2C1A7-691F-45F8-8B48-50C11D49A309}">
      <dsp:nvSpPr>
        <dsp:cNvPr id="0" name=""/>
        <dsp:cNvSpPr/>
      </dsp:nvSpPr>
      <dsp:spPr>
        <a:xfrm>
          <a:off x="4349055" y="24101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endParaRPr lang="en-IN" sz="2400" kern="1200" dirty="0"/>
        </a:p>
      </dsp:txBody>
      <dsp:txXfrm>
        <a:off x="4349055" y="2410135"/>
        <a:ext cx="1271748" cy="847832"/>
      </dsp:txXfrm>
    </dsp:sp>
    <dsp:sp modelId="{EFD8F564-8D46-466F-A39A-9F3DC378B372}">
      <dsp:nvSpPr>
        <dsp:cNvPr id="0" name=""/>
        <dsp:cNvSpPr/>
      </dsp:nvSpPr>
      <dsp:spPr>
        <a:xfrm>
          <a:off x="3914" y="3527154"/>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DCC059-3427-4BC3-85DB-D4BBC703C0E9}">
      <dsp:nvSpPr>
        <dsp:cNvPr id="0" name=""/>
        <dsp:cNvSpPr/>
      </dsp:nvSpPr>
      <dsp:spPr>
        <a:xfrm>
          <a:off x="861170" y="3950791"/>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The four Vedas i.e. the Rig, Sama, </a:t>
          </a:r>
          <a:r>
            <a:rPr lang="en-IN" sz="2400" kern="1200" dirty="0" err="1"/>
            <a:t>Yajur</a:t>
          </a:r>
          <a:r>
            <a:rPr lang="en-IN" sz="2400" kern="1200" dirty="0"/>
            <a:t>, and Atharva, and their Samhitas</a:t>
          </a:r>
        </a:p>
      </dsp:txBody>
      <dsp:txXfrm>
        <a:off x="861170" y="3950791"/>
        <a:ext cx="1271748" cy="847832"/>
      </dsp:txXfrm>
    </dsp:sp>
    <dsp:sp modelId="{76C09B2C-016D-4209-85FF-35157411C1D2}">
      <dsp:nvSpPr>
        <dsp:cNvPr id="0" name=""/>
        <dsp:cNvSpPr/>
      </dsp:nvSpPr>
      <dsp:spPr>
        <a:xfrm>
          <a:off x="2335453" y="3527154"/>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326CBC-4822-4AE2-B437-DEC0710EE3C4}">
      <dsp:nvSpPr>
        <dsp:cNvPr id="0" name=""/>
        <dsp:cNvSpPr/>
      </dsp:nvSpPr>
      <dsp:spPr>
        <a:xfrm>
          <a:off x="3183286" y="35250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The Brahmanas</a:t>
          </a:r>
        </a:p>
      </dsp:txBody>
      <dsp:txXfrm>
        <a:off x="3183286" y="3525035"/>
        <a:ext cx="1271748" cy="847832"/>
      </dsp:txXfrm>
    </dsp:sp>
    <dsp:sp modelId="{66DD7034-0885-4699-A92E-8286E9C89A3D}">
      <dsp:nvSpPr>
        <dsp:cNvPr id="0" name=""/>
        <dsp:cNvSpPr/>
      </dsp:nvSpPr>
      <dsp:spPr>
        <a:xfrm>
          <a:off x="4666992" y="3527154"/>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664E70-B1FA-46D1-8E49-22634FE44BDE}">
      <dsp:nvSpPr>
        <dsp:cNvPr id="0" name=""/>
        <dsp:cNvSpPr/>
      </dsp:nvSpPr>
      <dsp:spPr>
        <a:xfrm>
          <a:off x="5514825" y="35250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The </a:t>
          </a:r>
          <a:r>
            <a:rPr lang="en-IN" sz="2400" kern="1200" dirty="0" err="1"/>
            <a:t>Aranyakas</a:t>
          </a:r>
          <a:endParaRPr lang="en-IN" sz="2400" kern="1200" dirty="0"/>
        </a:p>
      </dsp:txBody>
      <dsp:txXfrm>
        <a:off x="5514825" y="3525035"/>
        <a:ext cx="1271748" cy="847832"/>
      </dsp:txXfrm>
    </dsp:sp>
    <dsp:sp modelId="{038ACD30-6C05-439F-A6F8-A4F74F412091}">
      <dsp:nvSpPr>
        <dsp:cNvPr id="0" name=""/>
        <dsp:cNvSpPr/>
      </dsp:nvSpPr>
      <dsp:spPr>
        <a:xfrm>
          <a:off x="6998532" y="3527154"/>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C2F37-42AF-4709-8502-E3869AB22E5A}">
      <dsp:nvSpPr>
        <dsp:cNvPr id="0" name=""/>
        <dsp:cNvSpPr/>
      </dsp:nvSpPr>
      <dsp:spPr>
        <a:xfrm>
          <a:off x="7846364" y="35250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Font typeface="+mj-lt"/>
            <a:buNone/>
          </a:pPr>
          <a:r>
            <a:rPr lang="en-IN" sz="2400" kern="1200" dirty="0"/>
            <a:t>The Upanishads</a:t>
          </a:r>
        </a:p>
      </dsp:txBody>
      <dsp:txXfrm>
        <a:off x="7846364" y="3525035"/>
        <a:ext cx="1271748" cy="847832"/>
      </dsp:txXfrm>
    </dsp:sp>
    <dsp:sp modelId="{A888175B-57A4-444D-9F70-54ECB830D9B9}">
      <dsp:nvSpPr>
        <dsp:cNvPr id="0" name=""/>
        <dsp:cNvSpPr/>
      </dsp:nvSpPr>
      <dsp:spPr>
        <a:xfrm>
          <a:off x="9330071" y="2412255"/>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BAEFD8-7896-4856-8A7A-0712FCC7C64A}">
      <dsp:nvSpPr>
        <dsp:cNvPr id="0" name=""/>
        <dsp:cNvSpPr/>
      </dsp:nvSpPr>
      <dsp:spPr>
        <a:xfrm>
          <a:off x="10177903" y="24101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Shruti Literature </a:t>
          </a:r>
        </a:p>
      </dsp:txBody>
      <dsp:txXfrm>
        <a:off x="10177903" y="2410135"/>
        <a:ext cx="1271748" cy="847832"/>
      </dsp:txXfrm>
    </dsp:sp>
    <dsp:sp modelId="{0CAAF11D-8C76-4CC1-A134-464D302F6C19}">
      <dsp:nvSpPr>
        <dsp:cNvPr id="0" name=""/>
        <dsp:cNvSpPr/>
      </dsp:nvSpPr>
      <dsp:spPr>
        <a:xfrm>
          <a:off x="9330071" y="3527154"/>
          <a:ext cx="847832" cy="84783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A53FC-DEA2-4C68-964B-95134527121D}">
      <dsp:nvSpPr>
        <dsp:cNvPr id="0" name=""/>
        <dsp:cNvSpPr/>
      </dsp:nvSpPr>
      <dsp:spPr>
        <a:xfrm>
          <a:off x="10177903" y="3525035"/>
          <a:ext cx="1271748" cy="847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Smriti Literature </a:t>
          </a:r>
        </a:p>
      </dsp:txBody>
      <dsp:txXfrm>
        <a:off x="10177903" y="3525035"/>
        <a:ext cx="1271748" cy="847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C5005-1644-4E07-A807-098FF6001AE1}">
      <dsp:nvSpPr>
        <dsp:cNvPr id="0" name=""/>
        <dsp:cNvSpPr/>
      </dsp:nvSpPr>
      <dsp:spPr>
        <a:xfrm>
          <a:off x="4130761" y="1008"/>
          <a:ext cx="2254076" cy="1127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The </a:t>
          </a:r>
          <a:r>
            <a:rPr lang="en-IN" sz="2800" kern="1200" dirty="0" err="1"/>
            <a:t>Itihasas</a:t>
          </a:r>
          <a:endParaRPr lang="en-IN" sz="2800" kern="1200" dirty="0"/>
        </a:p>
      </dsp:txBody>
      <dsp:txXfrm>
        <a:off x="4163771" y="34018"/>
        <a:ext cx="2188056" cy="1061018"/>
      </dsp:txXfrm>
    </dsp:sp>
    <dsp:sp modelId="{1C2841CA-5553-42A8-A9A7-4213F799098A}">
      <dsp:nvSpPr>
        <dsp:cNvPr id="0" name=""/>
        <dsp:cNvSpPr/>
      </dsp:nvSpPr>
      <dsp:spPr>
        <a:xfrm rot="3600000">
          <a:off x="5601314" y="1978437"/>
          <a:ext cx="1173356" cy="39446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5719653" y="2057330"/>
        <a:ext cx="936678" cy="236677"/>
      </dsp:txXfrm>
    </dsp:sp>
    <dsp:sp modelId="{873325F2-4A1D-458B-ACAC-27BF2DC672DB}">
      <dsp:nvSpPr>
        <dsp:cNvPr id="0" name=""/>
        <dsp:cNvSpPr/>
      </dsp:nvSpPr>
      <dsp:spPr>
        <a:xfrm>
          <a:off x="5991147" y="3223291"/>
          <a:ext cx="2254076" cy="1127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Mahabharata</a:t>
          </a:r>
        </a:p>
      </dsp:txBody>
      <dsp:txXfrm>
        <a:off x="6024157" y="3256301"/>
        <a:ext cx="2188056" cy="1061018"/>
      </dsp:txXfrm>
    </dsp:sp>
    <dsp:sp modelId="{F97A93CF-0FD7-4C4B-A78E-B1DABDB9CBB1}">
      <dsp:nvSpPr>
        <dsp:cNvPr id="0" name=""/>
        <dsp:cNvSpPr/>
      </dsp:nvSpPr>
      <dsp:spPr>
        <a:xfrm rot="10800000">
          <a:off x="4671121" y="3589579"/>
          <a:ext cx="1173356" cy="39446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dirty="0"/>
        </a:p>
      </dsp:txBody>
      <dsp:txXfrm rot="10800000">
        <a:off x="4789460" y="3668472"/>
        <a:ext cx="936678" cy="236677"/>
      </dsp:txXfrm>
    </dsp:sp>
    <dsp:sp modelId="{DAE5C645-1DC9-4E4D-A735-B439037AE7BF}">
      <dsp:nvSpPr>
        <dsp:cNvPr id="0" name=""/>
        <dsp:cNvSpPr/>
      </dsp:nvSpPr>
      <dsp:spPr>
        <a:xfrm>
          <a:off x="2270375" y="3223291"/>
          <a:ext cx="2254076" cy="11270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kern="1200" dirty="0"/>
            <a:t>Ramayana</a:t>
          </a:r>
        </a:p>
      </dsp:txBody>
      <dsp:txXfrm>
        <a:off x="2303385" y="3256301"/>
        <a:ext cx="2188056" cy="1061018"/>
      </dsp:txXfrm>
    </dsp:sp>
    <dsp:sp modelId="{09CFF1B3-B55D-4845-86FD-1C6D0FEEC945}">
      <dsp:nvSpPr>
        <dsp:cNvPr id="0" name=""/>
        <dsp:cNvSpPr/>
      </dsp:nvSpPr>
      <dsp:spPr>
        <a:xfrm rot="18000000">
          <a:off x="3740928" y="1978437"/>
          <a:ext cx="1173356" cy="39446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3859267" y="2057330"/>
        <a:ext cx="936678" cy="236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E2FE62-0D9C-4C80-9F63-1AC1A6AD374A}">
      <dsp:nvSpPr>
        <dsp:cNvPr id="0" name=""/>
        <dsp:cNvSpPr/>
      </dsp:nvSpPr>
      <dsp:spPr>
        <a:xfrm>
          <a:off x="6874" y="924386"/>
          <a:ext cx="2969273" cy="254201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It discusses the deity Vishnu and his avatars, such as the Vishnu Purana, Bhagavata Purana, and Narada Purana. They go into detail on creation stories, the ancestry of gods and sages, and the importance of devotion and moral behaviour.</a:t>
          </a:r>
        </a:p>
      </dsp:txBody>
      <dsp:txXfrm>
        <a:off x="66436" y="983948"/>
        <a:ext cx="2850149" cy="2482453"/>
      </dsp:txXfrm>
    </dsp:sp>
    <dsp:sp modelId="{82E58811-F176-4ADB-AF2E-54D90351051F}">
      <dsp:nvSpPr>
        <dsp:cNvPr id="0" name=""/>
        <dsp:cNvSpPr/>
      </dsp:nvSpPr>
      <dsp:spPr>
        <a:xfrm>
          <a:off x="6874" y="3303644"/>
          <a:ext cx="2969273" cy="9530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IN" sz="3600" kern="1200" dirty="0"/>
            <a:t>Vishnu Puranas</a:t>
          </a:r>
        </a:p>
      </dsp:txBody>
      <dsp:txXfrm>
        <a:off x="6874" y="3303644"/>
        <a:ext cx="2091037" cy="953094"/>
      </dsp:txXfrm>
    </dsp:sp>
    <dsp:sp modelId="{84979FF3-4650-4CE1-B083-6419BF576933}">
      <dsp:nvSpPr>
        <dsp:cNvPr id="0" name=""/>
        <dsp:cNvSpPr/>
      </dsp:nvSpPr>
      <dsp:spPr>
        <a:xfrm>
          <a:off x="2181908" y="3455034"/>
          <a:ext cx="1039245" cy="103924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DBF230-29F6-4BB7-A0A4-72B90324464D}">
      <dsp:nvSpPr>
        <dsp:cNvPr id="0" name=""/>
        <dsp:cNvSpPr/>
      </dsp:nvSpPr>
      <dsp:spPr>
        <a:xfrm>
          <a:off x="3478620" y="919671"/>
          <a:ext cx="2969273" cy="25608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These are texts that focus on the god Shiva, such as the Shiva Purana, Linga Purana, and Skanda Purana. </a:t>
          </a:r>
        </a:p>
      </dsp:txBody>
      <dsp:txXfrm>
        <a:off x="3538624" y="979675"/>
        <a:ext cx="2849265" cy="2500873"/>
      </dsp:txXfrm>
    </dsp:sp>
    <dsp:sp modelId="{A33DC99C-8D90-45C3-9BF3-CAFD50DF953B}">
      <dsp:nvSpPr>
        <dsp:cNvPr id="0" name=""/>
        <dsp:cNvSpPr/>
      </dsp:nvSpPr>
      <dsp:spPr>
        <a:xfrm>
          <a:off x="3478620" y="3308359"/>
          <a:ext cx="2969273" cy="9530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IN" sz="3600" kern="1200" dirty="0"/>
            <a:t>Shiva Puranas</a:t>
          </a:r>
        </a:p>
      </dsp:txBody>
      <dsp:txXfrm>
        <a:off x="3478620" y="3308359"/>
        <a:ext cx="2091037" cy="953094"/>
      </dsp:txXfrm>
    </dsp:sp>
    <dsp:sp modelId="{E27EBEEF-3BD2-4987-862B-FB304E8DBAF0}">
      <dsp:nvSpPr>
        <dsp:cNvPr id="0" name=""/>
        <dsp:cNvSpPr/>
      </dsp:nvSpPr>
      <dsp:spPr>
        <a:xfrm>
          <a:off x="5653654" y="3459750"/>
          <a:ext cx="1039245" cy="103924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EFB53-6331-488B-9454-90849D6BAC11}">
      <dsp:nvSpPr>
        <dsp:cNvPr id="0" name=""/>
        <dsp:cNvSpPr/>
      </dsp:nvSpPr>
      <dsp:spPr>
        <a:xfrm>
          <a:off x="6950366" y="872498"/>
          <a:ext cx="2969273" cy="2749568"/>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60960" rIns="20320" bIns="20320" numCol="1" spcCol="1270" anchor="t" anchorCtr="0">
          <a:noAutofit/>
        </a:bodyPr>
        <a:lstStyle/>
        <a:p>
          <a:pPr marL="171450" lvl="1" indent="-171450" algn="l" defTabSz="711200">
            <a:lnSpc>
              <a:spcPct val="90000"/>
            </a:lnSpc>
            <a:spcBef>
              <a:spcPct val="0"/>
            </a:spcBef>
            <a:spcAft>
              <a:spcPct val="15000"/>
            </a:spcAft>
            <a:buChar char="•"/>
          </a:pPr>
          <a:r>
            <a:rPr lang="en-IN" sz="1600" kern="1200" dirty="0"/>
            <a:t>The creator deity Brahma's mythology and qualities are highlighted in the Brahma Puranas, which include the Brahma Purana, </a:t>
          </a:r>
          <a:r>
            <a:rPr lang="en-IN" sz="1600" kern="1200" dirty="0" err="1"/>
            <a:t>Brahmanda</a:t>
          </a:r>
          <a:r>
            <a:rPr lang="en-IN" sz="1600" kern="1200" dirty="0"/>
            <a:t> Purana, and </a:t>
          </a:r>
          <a:r>
            <a:rPr lang="en-IN" sz="1600" kern="1200" dirty="0" err="1"/>
            <a:t>Brahmavaivarta</a:t>
          </a:r>
          <a:r>
            <a:rPr lang="en-IN" sz="1600" kern="1200" dirty="0"/>
            <a:t> Purana. They also talk about things like cosmology, temples, holy places, and social practices.</a:t>
          </a:r>
        </a:p>
      </dsp:txBody>
      <dsp:txXfrm>
        <a:off x="7014792" y="936924"/>
        <a:ext cx="2840421" cy="2685142"/>
      </dsp:txXfrm>
    </dsp:sp>
    <dsp:sp modelId="{799D5194-6074-47F0-89B4-4FC0452BC7D6}">
      <dsp:nvSpPr>
        <dsp:cNvPr id="0" name=""/>
        <dsp:cNvSpPr/>
      </dsp:nvSpPr>
      <dsp:spPr>
        <a:xfrm>
          <a:off x="6950366" y="3355532"/>
          <a:ext cx="2969273" cy="95309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l" defTabSz="1600200">
            <a:lnSpc>
              <a:spcPct val="90000"/>
            </a:lnSpc>
            <a:spcBef>
              <a:spcPct val="0"/>
            </a:spcBef>
            <a:spcAft>
              <a:spcPct val="35000"/>
            </a:spcAft>
            <a:buNone/>
          </a:pPr>
          <a:r>
            <a:rPr lang="en-IN" sz="3600" kern="1200" dirty="0"/>
            <a:t>Brahma Puranas</a:t>
          </a:r>
        </a:p>
      </dsp:txBody>
      <dsp:txXfrm>
        <a:off x="6950366" y="3355532"/>
        <a:ext cx="2091037" cy="953094"/>
      </dsp:txXfrm>
    </dsp:sp>
    <dsp:sp modelId="{C3BED46A-4994-442A-A377-FEF276B14439}">
      <dsp:nvSpPr>
        <dsp:cNvPr id="0" name=""/>
        <dsp:cNvSpPr/>
      </dsp:nvSpPr>
      <dsp:spPr>
        <a:xfrm>
          <a:off x="9125400" y="3506922"/>
          <a:ext cx="1039245" cy="103924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61858-D577-4E0E-B2B8-4EE7AE629C7B}">
      <dsp:nvSpPr>
        <dsp:cNvPr id="0" name=""/>
        <dsp:cNvSpPr/>
      </dsp:nvSpPr>
      <dsp:spPr>
        <a:xfrm>
          <a:off x="-3782586" y="-581000"/>
          <a:ext cx="4508516" cy="4508516"/>
        </a:xfrm>
        <a:prstGeom prst="blockArc">
          <a:avLst>
            <a:gd name="adj1" fmla="val 18900000"/>
            <a:gd name="adj2" fmla="val 2700000"/>
            <a:gd name="adj3" fmla="val 47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97741F-1191-4868-8D39-A169970FC5BF}">
      <dsp:nvSpPr>
        <dsp:cNvPr id="0" name=""/>
        <dsp:cNvSpPr/>
      </dsp:nvSpPr>
      <dsp:spPr>
        <a:xfrm>
          <a:off x="466823" y="334651"/>
          <a:ext cx="6283951" cy="669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259" tIns="71120" rIns="71120" bIns="71120" numCol="1" spcCol="1270" anchor="ctr" anchorCtr="0">
          <a:noAutofit/>
        </a:bodyPr>
        <a:lstStyle/>
        <a:p>
          <a:pPr marL="0" lvl="0" indent="0" algn="l" defTabSz="1244600">
            <a:lnSpc>
              <a:spcPct val="90000"/>
            </a:lnSpc>
            <a:spcBef>
              <a:spcPct val="0"/>
            </a:spcBef>
            <a:spcAft>
              <a:spcPct val="35000"/>
            </a:spcAft>
            <a:buNone/>
          </a:pPr>
          <a:r>
            <a:rPr lang="en-IN" sz="2800" b="1" kern="1200" dirty="0"/>
            <a:t>Sutta </a:t>
          </a:r>
          <a:r>
            <a:rPr lang="en-IN" sz="2800" b="1" kern="1200" dirty="0" err="1"/>
            <a:t>Pitaka</a:t>
          </a:r>
          <a:endParaRPr lang="en-IN" sz="2800" kern="1200" dirty="0"/>
        </a:p>
      </dsp:txBody>
      <dsp:txXfrm>
        <a:off x="466823" y="334651"/>
        <a:ext cx="6283951" cy="669303"/>
      </dsp:txXfrm>
    </dsp:sp>
    <dsp:sp modelId="{8E63868C-21F7-42F6-9244-BE37E6070E8F}">
      <dsp:nvSpPr>
        <dsp:cNvPr id="0" name=""/>
        <dsp:cNvSpPr/>
      </dsp:nvSpPr>
      <dsp:spPr>
        <a:xfrm>
          <a:off x="48509" y="250988"/>
          <a:ext cx="836628" cy="83662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733944-4EDF-4BAC-A2DA-BEE91A75DF3A}">
      <dsp:nvSpPr>
        <dsp:cNvPr id="0" name=""/>
        <dsp:cNvSpPr/>
      </dsp:nvSpPr>
      <dsp:spPr>
        <a:xfrm>
          <a:off x="710115" y="1338605"/>
          <a:ext cx="6040660" cy="669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25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Vinaya </a:t>
          </a:r>
          <a:r>
            <a:rPr lang="en-US" sz="2800" b="1" kern="1200" dirty="0" err="1"/>
            <a:t>Pitaka</a:t>
          </a:r>
          <a:endParaRPr lang="en-IN" sz="2800" kern="1200" dirty="0"/>
        </a:p>
      </dsp:txBody>
      <dsp:txXfrm>
        <a:off x="710115" y="1338605"/>
        <a:ext cx="6040660" cy="669303"/>
      </dsp:txXfrm>
    </dsp:sp>
    <dsp:sp modelId="{5384CCB7-28A1-4B57-B53B-CBDF852A226A}">
      <dsp:nvSpPr>
        <dsp:cNvPr id="0" name=""/>
        <dsp:cNvSpPr/>
      </dsp:nvSpPr>
      <dsp:spPr>
        <a:xfrm>
          <a:off x="291800" y="1254943"/>
          <a:ext cx="836628" cy="83662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1ACCD8-D62E-4B80-BFAF-5D17455AF942}">
      <dsp:nvSpPr>
        <dsp:cNvPr id="0" name=""/>
        <dsp:cNvSpPr/>
      </dsp:nvSpPr>
      <dsp:spPr>
        <a:xfrm>
          <a:off x="466823" y="2342560"/>
          <a:ext cx="6283951" cy="6693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259" tIns="71120" rIns="71120" bIns="71120" numCol="1" spcCol="1270" anchor="ctr" anchorCtr="0">
          <a:noAutofit/>
        </a:bodyPr>
        <a:lstStyle/>
        <a:p>
          <a:pPr marL="0" lvl="0" indent="0" algn="l" defTabSz="1244600">
            <a:lnSpc>
              <a:spcPct val="90000"/>
            </a:lnSpc>
            <a:spcBef>
              <a:spcPct val="0"/>
            </a:spcBef>
            <a:spcAft>
              <a:spcPct val="35000"/>
            </a:spcAft>
            <a:buNone/>
          </a:pPr>
          <a:r>
            <a:rPr lang="en-US" sz="2800" b="1" kern="1200" dirty="0"/>
            <a:t>Abhidhamma </a:t>
          </a:r>
          <a:r>
            <a:rPr lang="en-US" sz="2800" b="1" kern="1200" dirty="0" err="1"/>
            <a:t>Pitaka</a:t>
          </a:r>
          <a:endParaRPr lang="en-IN" sz="2800" kern="1200" dirty="0"/>
        </a:p>
      </dsp:txBody>
      <dsp:txXfrm>
        <a:off x="466823" y="2342560"/>
        <a:ext cx="6283951" cy="669303"/>
      </dsp:txXfrm>
    </dsp:sp>
    <dsp:sp modelId="{0F95A3D0-473A-4D49-B129-A820616298E8}">
      <dsp:nvSpPr>
        <dsp:cNvPr id="0" name=""/>
        <dsp:cNvSpPr/>
      </dsp:nvSpPr>
      <dsp:spPr>
        <a:xfrm>
          <a:off x="48509" y="2258897"/>
          <a:ext cx="836628" cy="83662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E8EE0-9B6F-484A-9629-52E8AA048B12}">
      <dsp:nvSpPr>
        <dsp:cNvPr id="0" name=""/>
        <dsp:cNvSpPr/>
      </dsp:nvSpPr>
      <dsp:spPr>
        <a:xfrm>
          <a:off x="4563319" y="2530780"/>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70FFA0-4D7B-45ED-884A-A2968738C8D5}">
      <dsp:nvSpPr>
        <dsp:cNvPr id="0" name=""/>
        <dsp:cNvSpPr/>
      </dsp:nvSpPr>
      <dsp:spPr>
        <a:xfrm>
          <a:off x="4442508" y="2724386"/>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F18FA-D702-4B6E-9DDA-0B11BAFBA630}">
      <dsp:nvSpPr>
        <dsp:cNvPr id="0" name=""/>
        <dsp:cNvSpPr/>
      </dsp:nvSpPr>
      <dsp:spPr>
        <a:xfrm>
          <a:off x="4298528" y="2892006"/>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4E0AA-AD2A-4E1A-B9C9-D99B68BDBFE8}">
      <dsp:nvSpPr>
        <dsp:cNvPr id="0" name=""/>
        <dsp:cNvSpPr/>
      </dsp:nvSpPr>
      <dsp:spPr>
        <a:xfrm>
          <a:off x="4470642" y="582283"/>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517F2-BB2F-4018-A542-5F6727E9C08A}">
      <dsp:nvSpPr>
        <dsp:cNvPr id="0" name=""/>
        <dsp:cNvSpPr/>
      </dsp:nvSpPr>
      <dsp:spPr>
        <a:xfrm>
          <a:off x="4654892" y="472488"/>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46B44D-1B76-4952-8A16-4BD5842783D5}">
      <dsp:nvSpPr>
        <dsp:cNvPr id="0" name=""/>
        <dsp:cNvSpPr/>
      </dsp:nvSpPr>
      <dsp:spPr>
        <a:xfrm>
          <a:off x="4838591" y="362693"/>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5715B-5626-4A62-8FC6-67B65972F941}">
      <dsp:nvSpPr>
        <dsp:cNvPr id="0" name=""/>
        <dsp:cNvSpPr/>
      </dsp:nvSpPr>
      <dsp:spPr>
        <a:xfrm>
          <a:off x="5022289" y="472488"/>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1F77A0-86F9-4E82-8F98-F522D6146348}">
      <dsp:nvSpPr>
        <dsp:cNvPr id="0" name=""/>
        <dsp:cNvSpPr/>
      </dsp:nvSpPr>
      <dsp:spPr>
        <a:xfrm>
          <a:off x="5206539" y="582283"/>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3CD01B-85C6-4C19-8C34-1FDAF87839DE}">
      <dsp:nvSpPr>
        <dsp:cNvPr id="0" name=""/>
        <dsp:cNvSpPr/>
      </dsp:nvSpPr>
      <dsp:spPr>
        <a:xfrm>
          <a:off x="4838591" y="594360"/>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668AF4-9634-4E44-8609-09C1254CA392}">
      <dsp:nvSpPr>
        <dsp:cNvPr id="0" name=""/>
        <dsp:cNvSpPr/>
      </dsp:nvSpPr>
      <dsp:spPr>
        <a:xfrm>
          <a:off x="4838591" y="826028"/>
          <a:ext cx="137911" cy="13791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52B0F3-7356-4172-8A83-AB166355067D}">
      <dsp:nvSpPr>
        <dsp:cNvPr id="0" name=""/>
        <dsp:cNvSpPr/>
      </dsp:nvSpPr>
      <dsp:spPr>
        <a:xfrm>
          <a:off x="3716540" y="3395751"/>
          <a:ext cx="2974482" cy="7978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9599"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err="1"/>
            <a:t>Mricchakatika</a:t>
          </a:r>
          <a:endParaRPr lang="en-IN" sz="2500" kern="1200" dirty="0"/>
        </a:p>
      </dsp:txBody>
      <dsp:txXfrm>
        <a:off x="3755488" y="3434699"/>
        <a:ext cx="2896586" cy="719948"/>
      </dsp:txXfrm>
    </dsp:sp>
    <dsp:sp modelId="{25784E24-1789-4719-BBB7-99401D2B1626}">
      <dsp:nvSpPr>
        <dsp:cNvPr id="0" name=""/>
        <dsp:cNvSpPr/>
      </dsp:nvSpPr>
      <dsp:spPr>
        <a:xfrm>
          <a:off x="2891827" y="2614010"/>
          <a:ext cx="1379118" cy="137902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56FDC7-EB29-4064-A274-0B64824D2F5F}">
      <dsp:nvSpPr>
        <dsp:cNvPr id="0" name=""/>
        <dsp:cNvSpPr/>
      </dsp:nvSpPr>
      <dsp:spPr>
        <a:xfrm>
          <a:off x="4973744" y="1835196"/>
          <a:ext cx="2974482" cy="7978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29599" tIns="95250" rIns="95250" bIns="95250" numCol="1" spcCol="1270" anchor="ctr" anchorCtr="0">
          <a:noAutofit/>
        </a:bodyPr>
        <a:lstStyle/>
        <a:p>
          <a:pPr marL="0" lvl="0" indent="0" algn="l" defTabSz="1111250">
            <a:lnSpc>
              <a:spcPct val="90000"/>
            </a:lnSpc>
            <a:spcBef>
              <a:spcPct val="0"/>
            </a:spcBef>
            <a:spcAft>
              <a:spcPct val="35000"/>
            </a:spcAft>
            <a:buNone/>
          </a:pPr>
          <a:r>
            <a:rPr lang="en-IN" sz="2500" kern="1200" dirty="0" err="1"/>
            <a:t>Vikramovasiyam</a:t>
          </a:r>
          <a:endParaRPr lang="en-IN" sz="2500" kern="1200" dirty="0"/>
        </a:p>
      </dsp:txBody>
      <dsp:txXfrm>
        <a:off x="5012692" y="1874144"/>
        <a:ext cx="2896586" cy="719948"/>
      </dsp:txXfrm>
    </dsp:sp>
    <dsp:sp modelId="{4DD25EF6-863B-4960-B7F5-97DD5DCEC51E}">
      <dsp:nvSpPr>
        <dsp:cNvPr id="0" name=""/>
        <dsp:cNvSpPr/>
      </dsp:nvSpPr>
      <dsp:spPr>
        <a:xfrm>
          <a:off x="4149032" y="1053455"/>
          <a:ext cx="1379118" cy="137902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63B3C8-14F8-4C2F-83D4-698FFA206C67}" type="datetimeFigureOut">
              <a:rPr lang="en-IN" smtClean="0"/>
              <a:t>30-01-2024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F0C1C-E68A-4231-ACAD-640FC2DD8474}" type="slidenum">
              <a:rPr lang="en-IN" smtClean="0"/>
              <a:t>‹#›</a:t>
            </a:fld>
            <a:endParaRPr lang="en-IN"/>
          </a:p>
        </p:txBody>
      </p:sp>
    </p:spTree>
    <p:extLst>
      <p:ext uri="{BB962C8B-B14F-4D97-AF65-F5344CB8AC3E}">
        <p14:creationId xmlns:p14="http://schemas.microsoft.com/office/powerpoint/2010/main" val="2955104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a:effectLst/>
                <a:latin typeface="Cambria" panose="02040503050406030204" pitchFamily="18" charset="0"/>
                <a:ea typeface="Calibri" panose="020F0502020204030204" pitchFamily="34" charset="0"/>
                <a:cs typeface="Times New Roman" panose="02020603050405020304" pitchFamily="18" charset="0"/>
              </a:rPr>
              <a:t>Expiation- </a:t>
            </a:r>
            <a:r>
              <a:rPr lang="hi-IN" dirty="0"/>
              <a:t>प्रायश्चित्त</a:t>
            </a:r>
            <a:endParaRPr lang="en-IN" dirty="0"/>
          </a:p>
        </p:txBody>
      </p:sp>
      <p:sp>
        <p:nvSpPr>
          <p:cNvPr id="4" name="Slide Number Placeholder 3"/>
          <p:cNvSpPr>
            <a:spLocks noGrp="1"/>
          </p:cNvSpPr>
          <p:nvPr>
            <p:ph type="sldNum" sz="quarter" idx="5"/>
          </p:nvPr>
        </p:nvSpPr>
        <p:spPr/>
        <p:txBody>
          <a:bodyPr/>
          <a:lstStyle/>
          <a:p>
            <a:fld id="{344F0C1C-E68A-4231-ACAD-640FC2DD8474}" type="slidenum">
              <a:rPr lang="en-IN" smtClean="0"/>
              <a:t>36</a:t>
            </a:fld>
            <a:endParaRPr lang="en-IN"/>
          </a:p>
        </p:txBody>
      </p:sp>
    </p:spTree>
    <p:extLst>
      <p:ext uri="{BB962C8B-B14F-4D97-AF65-F5344CB8AC3E}">
        <p14:creationId xmlns:p14="http://schemas.microsoft.com/office/powerpoint/2010/main" val="1886970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00" dirty="0">
                <a:effectLst/>
                <a:latin typeface="Cambria" panose="02040503050406030204" pitchFamily="18" charset="0"/>
                <a:ea typeface="Calibri" panose="020F0502020204030204" pitchFamily="34" charset="0"/>
                <a:cs typeface="Times New Roman" panose="02020603050405020304" pitchFamily="18" charset="0"/>
              </a:rPr>
              <a:t>Exaltation-</a:t>
            </a:r>
            <a:r>
              <a:rPr lang="hi-IN" dirty="0"/>
              <a:t>उदात्तीकरण</a:t>
            </a:r>
            <a:endParaRPr lang="en-IN" dirty="0"/>
          </a:p>
        </p:txBody>
      </p:sp>
      <p:sp>
        <p:nvSpPr>
          <p:cNvPr id="4" name="Slide Number Placeholder 3"/>
          <p:cNvSpPr>
            <a:spLocks noGrp="1"/>
          </p:cNvSpPr>
          <p:nvPr>
            <p:ph type="sldNum" sz="quarter" idx="5"/>
          </p:nvPr>
        </p:nvSpPr>
        <p:spPr/>
        <p:txBody>
          <a:bodyPr/>
          <a:lstStyle/>
          <a:p>
            <a:fld id="{344F0C1C-E68A-4231-ACAD-640FC2DD8474}" type="slidenum">
              <a:rPr lang="en-IN" smtClean="0"/>
              <a:t>48</a:t>
            </a:fld>
            <a:endParaRPr lang="en-IN"/>
          </a:p>
        </p:txBody>
      </p:sp>
    </p:spTree>
    <p:extLst>
      <p:ext uri="{BB962C8B-B14F-4D97-AF65-F5344CB8AC3E}">
        <p14:creationId xmlns:p14="http://schemas.microsoft.com/office/powerpoint/2010/main" val="1415278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kern="100" dirty="0">
                <a:effectLst/>
                <a:latin typeface="Cambria" panose="02040503050406030204" pitchFamily="18" charset="0"/>
                <a:ea typeface="Calibri" panose="020F0502020204030204" pitchFamily="34" charset="0"/>
                <a:cs typeface="Times New Roman" panose="02020603050405020304" pitchFamily="18" charset="0"/>
              </a:rPr>
              <a:t>Profundity-</a:t>
            </a:r>
            <a:r>
              <a:rPr lang="hi-IN" dirty="0"/>
              <a:t>प्रगल्भता</a:t>
            </a:r>
            <a:endParaRPr lang="en-IN" dirty="0"/>
          </a:p>
        </p:txBody>
      </p:sp>
      <p:sp>
        <p:nvSpPr>
          <p:cNvPr id="4" name="Slide Number Placeholder 3"/>
          <p:cNvSpPr>
            <a:spLocks noGrp="1"/>
          </p:cNvSpPr>
          <p:nvPr>
            <p:ph type="sldNum" sz="quarter" idx="5"/>
          </p:nvPr>
        </p:nvSpPr>
        <p:spPr/>
        <p:txBody>
          <a:bodyPr/>
          <a:lstStyle/>
          <a:p>
            <a:fld id="{344F0C1C-E68A-4231-ACAD-640FC2DD8474}" type="slidenum">
              <a:rPr lang="en-IN" smtClean="0"/>
              <a:t>52</a:t>
            </a:fld>
            <a:endParaRPr lang="en-IN"/>
          </a:p>
        </p:txBody>
      </p:sp>
    </p:spTree>
    <p:extLst>
      <p:ext uri="{BB962C8B-B14F-4D97-AF65-F5344CB8AC3E}">
        <p14:creationId xmlns:p14="http://schemas.microsoft.com/office/powerpoint/2010/main" val="2227461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00" dirty="0">
                <a:effectLst/>
                <a:latin typeface="Cambria" panose="02040503050406030204" pitchFamily="18" charset="0"/>
                <a:ea typeface="Calibri" panose="020F0502020204030204" pitchFamily="34" charset="0"/>
                <a:cs typeface="Times New Roman" panose="02020603050405020304" pitchFamily="18" charset="0"/>
              </a:rPr>
              <a:t>Confluence</a:t>
            </a:r>
            <a:r>
              <a:rPr lang="en-US" sz="1200" kern="100" dirty="0">
                <a:effectLst/>
                <a:latin typeface="Cambria" panose="02040503050406030204" pitchFamily="18" charset="0"/>
                <a:ea typeface="Calibri" panose="020F0502020204030204" pitchFamily="34" charset="0"/>
                <a:cs typeface="Times New Roman" panose="02020603050405020304" pitchFamily="18" charset="0"/>
              </a:rPr>
              <a:t>-</a:t>
            </a:r>
            <a:r>
              <a:rPr lang="hi-IN" b="0" i="0" dirty="0">
                <a:solidFill>
                  <a:srgbClr val="202124"/>
                </a:solidFill>
                <a:effectLst/>
                <a:latin typeface="arial" panose="020B0604020202020204" pitchFamily="34" charset="0"/>
              </a:rPr>
              <a:t>संगम</a:t>
            </a:r>
            <a:endParaRPr lang="en-IN" dirty="0"/>
          </a:p>
        </p:txBody>
      </p:sp>
      <p:sp>
        <p:nvSpPr>
          <p:cNvPr id="4" name="Slide Number Placeholder 3"/>
          <p:cNvSpPr>
            <a:spLocks noGrp="1"/>
          </p:cNvSpPr>
          <p:nvPr>
            <p:ph type="sldNum" sz="quarter" idx="5"/>
          </p:nvPr>
        </p:nvSpPr>
        <p:spPr/>
        <p:txBody>
          <a:bodyPr/>
          <a:lstStyle/>
          <a:p>
            <a:fld id="{344F0C1C-E68A-4231-ACAD-640FC2DD8474}" type="slidenum">
              <a:rPr lang="en-IN" smtClean="0"/>
              <a:t>57</a:t>
            </a:fld>
            <a:endParaRPr lang="en-IN"/>
          </a:p>
        </p:txBody>
      </p:sp>
    </p:spTree>
    <p:extLst>
      <p:ext uri="{BB962C8B-B14F-4D97-AF65-F5344CB8AC3E}">
        <p14:creationId xmlns:p14="http://schemas.microsoft.com/office/powerpoint/2010/main" val="5038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2AB2-7EFC-7CD8-85A9-B0F96C0D78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703762-9D1E-F0E8-9C67-9BCC896431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EEFED9-A7D6-AA29-9F4F-C54C5BE12101}"/>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23032C17-6C4F-DF5F-2100-F2B534DDA2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53ADA3-8D8F-A425-138E-3CA8B8830DA0}"/>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80994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952B8-7889-B3EF-34E0-1741F42EF3D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096347-8128-0D70-2F8E-465FC23B18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FC74B9-726B-68EE-BFE0-9BB9CDBD2B6D}"/>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BE6BD428-BC59-7FDC-A237-B5B64FC8B2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6E1DD4-14DC-3FC0-2199-D978CE7EF947}"/>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1048337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164C3-8363-DE3F-3B60-0DFF77FF2E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F3A711-60AF-AD1F-0FC2-6777BA7962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D4C433-E0A3-9B20-B073-2154B5DC69CC}"/>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E8CF8814-55F1-ACDB-D4F0-D67CA6579C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7D926D-CAE1-EDAE-6024-BA4FEF320541}"/>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2436164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E1CC1-CB15-E674-D5AB-87027BCD15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763B6C-350A-B981-4B38-4384D8133D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136A4B-5D9E-2278-E398-BEE92503DEBB}"/>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6624E534-207B-5207-391D-6B665F0556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C67C87-3225-AF73-19B9-71792DD4FD85}"/>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52349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89D25-4C8F-929E-618D-9757820D4D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654AC2-25E3-AB2B-4F77-791BD580B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B097E2-7EDA-A746-79DC-1DEAF8DFAB58}"/>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ED29A74F-BF92-CD89-6787-0FB29CF4B6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12647-8743-B4D6-3DA0-FA592AB0551D}"/>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2692044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B28EE-51E3-1E18-E43E-A277FB61C0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124AB7-4780-EF77-81F0-86916D8041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7B865A7-0715-F0CC-7BDF-AD7170E71E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8AF50C-456B-EE54-A15F-3427F1E3F12E}"/>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6" name="Footer Placeholder 5">
            <a:extLst>
              <a:ext uri="{FF2B5EF4-FFF2-40B4-BE49-F238E27FC236}">
                <a16:creationId xmlns:a16="http://schemas.microsoft.com/office/drawing/2014/main" id="{C254DC8B-AD12-A020-3348-08A18CAF73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9D390E-3190-4B1F-5050-71EFD8550BC3}"/>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3501951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ECBEB-3DD8-93B0-57CC-F8378C2C5C4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D23E395-E76E-F7F2-77E8-A856B7F022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7232E-E469-F75A-C65C-785B3FB258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FAA43FF-DDD0-0017-9E69-6948789065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32CCA-0511-6362-2EBF-B51B8E141F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23121E9-A488-6A4C-D9D5-50D816D6C0C1}"/>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8" name="Footer Placeholder 7">
            <a:extLst>
              <a:ext uri="{FF2B5EF4-FFF2-40B4-BE49-F238E27FC236}">
                <a16:creationId xmlns:a16="http://schemas.microsoft.com/office/drawing/2014/main" id="{AB77E004-0A1F-A87D-FBD6-BCE52C1DCF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1F23AC-24C3-7B58-1417-56B3E105EE97}"/>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363661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20D1B-D3E6-C2D2-45A5-29E5E378617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242D6BC-06D9-78B9-6724-4826F3E7F165}"/>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4" name="Footer Placeholder 3">
            <a:extLst>
              <a:ext uri="{FF2B5EF4-FFF2-40B4-BE49-F238E27FC236}">
                <a16:creationId xmlns:a16="http://schemas.microsoft.com/office/drawing/2014/main" id="{856BE61D-1030-E4AA-AD82-97616198D6E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24C0E5-500B-BDCC-C53D-18B08ABA3221}"/>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3665766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6D9482-0536-E692-AB1E-AABA8A617556}"/>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3" name="Footer Placeholder 2">
            <a:extLst>
              <a:ext uri="{FF2B5EF4-FFF2-40B4-BE49-F238E27FC236}">
                <a16:creationId xmlns:a16="http://schemas.microsoft.com/office/drawing/2014/main" id="{58BA560B-2441-E98F-796F-730024AE44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B51F0E-A258-8A8A-96DF-0BB29AB8E8F4}"/>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194025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AA29-D6C2-6E9A-91BF-FDF8E2CB49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04A39C-1C1F-C776-93E3-5182794DBE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BA4BA41-284D-4512-9655-689E444D51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EB5AA7-A3B5-1D32-3DA1-AA5F9350C85A}"/>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6" name="Footer Placeholder 5">
            <a:extLst>
              <a:ext uri="{FF2B5EF4-FFF2-40B4-BE49-F238E27FC236}">
                <a16:creationId xmlns:a16="http://schemas.microsoft.com/office/drawing/2014/main" id="{2C61F930-3F3E-3F0D-3740-EF8224FFE9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66B911-B7CC-DA8D-4DFA-63E90A54935C}"/>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4149671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4511-2411-0417-38AA-EFA70FAC98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8BC1E6A-6D23-870A-E5E0-5CC5043AF6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2CF496F-3DA3-1CE3-8989-2019904C6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847C4-F650-1B34-AE21-0423494D4FAC}"/>
              </a:ext>
            </a:extLst>
          </p:cNvPr>
          <p:cNvSpPr>
            <a:spLocks noGrp="1"/>
          </p:cNvSpPr>
          <p:nvPr>
            <p:ph type="dt" sz="half" idx="10"/>
          </p:nvPr>
        </p:nvSpPr>
        <p:spPr/>
        <p:txBody>
          <a:bodyPr/>
          <a:lstStyle/>
          <a:p>
            <a:fld id="{F07A93CE-0E6E-4D6B-B523-CC384EE2CADE}" type="datetimeFigureOut">
              <a:rPr lang="en-IN" smtClean="0"/>
              <a:t>30-01-2024</a:t>
            </a:fld>
            <a:endParaRPr lang="en-IN"/>
          </a:p>
        </p:txBody>
      </p:sp>
      <p:sp>
        <p:nvSpPr>
          <p:cNvPr id="6" name="Footer Placeholder 5">
            <a:extLst>
              <a:ext uri="{FF2B5EF4-FFF2-40B4-BE49-F238E27FC236}">
                <a16:creationId xmlns:a16="http://schemas.microsoft.com/office/drawing/2014/main" id="{E6C23603-9C03-CADB-6647-2F0D4D346D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CFC9380-F7CA-BF43-A5ED-1E096C228597}"/>
              </a:ext>
            </a:extLst>
          </p:cNvPr>
          <p:cNvSpPr>
            <a:spLocks noGrp="1"/>
          </p:cNvSpPr>
          <p:nvPr>
            <p:ph type="sldNum" sz="quarter" idx="12"/>
          </p:nvPr>
        </p:nvSpPr>
        <p:spPr/>
        <p:txBody>
          <a:bodyPr/>
          <a:lstStyle/>
          <a:p>
            <a:fld id="{16562CA1-7CBB-4B79-934F-D782135FFD9C}" type="slidenum">
              <a:rPr lang="en-IN" smtClean="0"/>
              <a:t>‹#›</a:t>
            </a:fld>
            <a:endParaRPr lang="en-IN"/>
          </a:p>
        </p:txBody>
      </p:sp>
    </p:spTree>
    <p:extLst>
      <p:ext uri="{BB962C8B-B14F-4D97-AF65-F5344CB8AC3E}">
        <p14:creationId xmlns:p14="http://schemas.microsoft.com/office/powerpoint/2010/main" val="973363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FE30BC-6B41-9B26-96C2-A9685DDA9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93E6E6-6E39-A4E8-3516-B48CBD657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7461E9-ACD1-F13B-F7EE-7890764A08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A93CE-0E6E-4D6B-B523-CC384EE2CADE}" type="datetimeFigureOut">
              <a:rPr lang="en-IN" smtClean="0"/>
              <a:t>30-01-2024</a:t>
            </a:fld>
            <a:endParaRPr lang="en-IN"/>
          </a:p>
        </p:txBody>
      </p:sp>
      <p:sp>
        <p:nvSpPr>
          <p:cNvPr id="5" name="Footer Placeholder 4">
            <a:extLst>
              <a:ext uri="{FF2B5EF4-FFF2-40B4-BE49-F238E27FC236}">
                <a16:creationId xmlns:a16="http://schemas.microsoft.com/office/drawing/2014/main" id="{B3CB7BB7-D90C-5DAD-0822-03FDF5DFD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8CAF706-7EA7-CEE7-A8B2-457FD00D2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562CA1-7CBB-4B79-934F-D782135FFD9C}" type="slidenum">
              <a:rPr lang="en-IN" smtClean="0"/>
              <a:t>‹#›</a:t>
            </a:fld>
            <a:endParaRPr lang="en-IN"/>
          </a:p>
        </p:txBody>
      </p:sp>
    </p:spTree>
    <p:extLst>
      <p:ext uri="{BB962C8B-B14F-4D97-AF65-F5344CB8AC3E}">
        <p14:creationId xmlns:p14="http://schemas.microsoft.com/office/powerpoint/2010/main" val="375126568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www.youtube.com/watch?v=DejlW4Y0rI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https://www.youtube.com/watch?v=yh4OxzEFFzA"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image" Target="../media/image46.webp"/><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3.xml.rels><?xml version="1.0" encoding="UTF-8" standalone="yes"?>
<Relationships xmlns="http://schemas.openxmlformats.org/package/2006/relationships"><Relationship Id="rId2" Type="http://schemas.openxmlformats.org/officeDocument/2006/relationships/image" Target="../media/image63.web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diagramLayout" Target="../diagrams/layout5.xml"/><Relationship Id="rId7" Type="http://schemas.openxmlformats.org/officeDocument/2006/relationships/image" Target="../media/image67.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F500-E577-05C3-27C3-0DB84587A203}"/>
              </a:ext>
            </a:extLst>
          </p:cNvPr>
          <p:cNvSpPr>
            <a:spLocks noGrp="1"/>
          </p:cNvSpPr>
          <p:nvPr>
            <p:ph type="ctrTitle"/>
          </p:nvPr>
        </p:nvSpPr>
        <p:spPr>
          <a:xfrm>
            <a:off x="1740014" y="777797"/>
            <a:ext cx="8001000" cy="2971801"/>
          </a:xfrm>
        </p:spPr>
        <p:txBody>
          <a:bodyPr>
            <a:normAutofit fontScale="90000"/>
          </a:bodyPr>
          <a:lstStyle/>
          <a:p>
            <a:pPr algn="ctr"/>
            <a:br>
              <a:rPr lang="en-US" sz="3200" b="1" kern="100" dirty="0">
                <a:effectLst/>
                <a:latin typeface="Times New Roman" panose="02020603050405020304" pitchFamily="18" charset="0"/>
                <a:ea typeface="Calibri" panose="020F0502020204030204" pitchFamily="34" charset="0"/>
                <a:cs typeface="Mangal" panose="02040503050203030202" pitchFamily="18" charset="0"/>
              </a:rPr>
            </a:br>
            <a:r>
              <a:rPr lang="en-US" sz="4000" b="1" kern="100" dirty="0">
                <a:latin typeface="Times New Roman" panose="02020603050405020304" pitchFamily="18" charset="0"/>
                <a:ea typeface="Calibri" panose="020F0502020204030204" pitchFamily="34" charset="0"/>
                <a:cs typeface="Mangal" panose="02040503050203030202" pitchFamily="18" charset="0"/>
              </a:rPr>
              <a:t>Introduction to </a:t>
            </a:r>
            <a:r>
              <a:rPr lang="en-US" sz="4000" b="1" kern="100" dirty="0">
                <a:effectLst/>
                <a:latin typeface="Times New Roman" panose="02020603050405020304" pitchFamily="18" charset="0"/>
                <a:ea typeface="Calibri" panose="020F0502020204030204" pitchFamily="34" charset="0"/>
                <a:cs typeface="Mangal" panose="02040503050203030202" pitchFamily="18" charset="0"/>
              </a:rPr>
              <a:t>Indian Knowledge System (IKS)</a:t>
            </a:r>
            <a:br>
              <a:rPr lang="en-US" sz="4000" b="1" kern="100" dirty="0">
                <a:effectLst/>
                <a:latin typeface="Times New Roman" panose="02020603050405020304" pitchFamily="18" charset="0"/>
                <a:ea typeface="Calibri" panose="020F0502020204030204" pitchFamily="34" charset="0"/>
                <a:cs typeface="Mangal" panose="02040503050203030202" pitchFamily="18" charset="0"/>
              </a:rPr>
            </a:br>
            <a:br>
              <a:rPr lang="en-US" sz="4000" b="1" kern="100" dirty="0">
                <a:effectLst/>
                <a:latin typeface="Times New Roman" panose="02020603050405020304" pitchFamily="18" charset="0"/>
                <a:ea typeface="Calibri" panose="020F0502020204030204" pitchFamily="34" charset="0"/>
                <a:cs typeface="Mangal" panose="02040503050203030202" pitchFamily="18" charset="0"/>
              </a:rPr>
            </a:br>
            <a:br>
              <a:rPr lang="en-US" sz="2200" b="1" kern="100" dirty="0">
                <a:effectLst/>
                <a:latin typeface="Times New Roman" panose="02020603050405020304" pitchFamily="18" charset="0"/>
                <a:ea typeface="Calibri" panose="020F0502020204030204" pitchFamily="34" charset="0"/>
                <a:cs typeface="Mangal" panose="02040503050203030202" pitchFamily="18" charset="0"/>
              </a:rPr>
            </a:br>
            <a:br>
              <a:rPr lang="en-IN" sz="22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7" name="Subtitle 6">
            <a:extLst>
              <a:ext uri="{FF2B5EF4-FFF2-40B4-BE49-F238E27FC236}">
                <a16:creationId xmlns:a16="http://schemas.microsoft.com/office/drawing/2014/main" id="{0AA7A9D1-8CD8-8BC5-D0F1-9424C082B40A}"/>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D1433FCF-C8E4-CD65-DA6E-DD7760618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355" y="2429759"/>
            <a:ext cx="9879290" cy="2828041"/>
          </a:xfrm>
          <a:prstGeom prst="rect">
            <a:avLst/>
          </a:prstGeom>
        </p:spPr>
      </p:pic>
    </p:spTree>
    <p:extLst>
      <p:ext uri="{BB962C8B-B14F-4D97-AF65-F5344CB8AC3E}">
        <p14:creationId xmlns:p14="http://schemas.microsoft.com/office/powerpoint/2010/main" val="7463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EEB16-1225-E893-D2FC-705180B0A308}"/>
              </a:ext>
            </a:extLst>
          </p:cNvPr>
          <p:cNvSpPr>
            <a:spLocks noGrp="1"/>
          </p:cNvSpPr>
          <p:nvPr>
            <p:ph type="title"/>
          </p:nvPr>
        </p:nvSpPr>
        <p:spPr/>
        <p:txBody>
          <a:bodyPr/>
          <a:lstStyle/>
          <a:p>
            <a:r>
              <a:rPr lang="en-US" dirty="0"/>
              <a:t>Why IKS???</a:t>
            </a:r>
            <a:endParaRPr lang="en-IN" dirty="0"/>
          </a:p>
        </p:txBody>
      </p:sp>
      <p:pic>
        <p:nvPicPr>
          <p:cNvPr id="5" name="Content Placeholder 4">
            <a:extLst>
              <a:ext uri="{FF2B5EF4-FFF2-40B4-BE49-F238E27FC236}">
                <a16:creationId xmlns:a16="http://schemas.microsoft.com/office/drawing/2014/main" id="{1E37226B-4A3A-825C-89C6-EFDD447103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118" y="1696825"/>
            <a:ext cx="8191892" cy="4542657"/>
          </a:xfrm>
        </p:spPr>
      </p:pic>
    </p:spTree>
    <p:extLst>
      <p:ext uri="{BB962C8B-B14F-4D97-AF65-F5344CB8AC3E}">
        <p14:creationId xmlns:p14="http://schemas.microsoft.com/office/powerpoint/2010/main" val="3870150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B077-4A92-1133-C6A8-9C55863E7979}"/>
              </a:ext>
            </a:extLst>
          </p:cNvPr>
          <p:cNvSpPr>
            <a:spLocks noGrp="1"/>
          </p:cNvSpPr>
          <p:nvPr>
            <p:ph type="title"/>
          </p:nvPr>
        </p:nvSpPr>
        <p:spPr>
          <a:xfrm>
            <a:off x="1143001" y="-69639"/>
            <a:ext cx="9905998" cy="1478570"/>
          </a:xfrm>
        </p:spPr>
        <p:txBody>
          <a:bodyPr>
            <a:normAutofit/>
          </a:bodyPr>
          <a:lstStyle/>
          <a:p>
            <a:r>
              <a:rPr lang="en-US" sz="3600" b="1" kern="100" dirty="0">
                <a:effectLst/>
                <a:latin typeface="Times New Roman" panose="02020603050405020304" pitchFamily="18" charset="0"/>
                <a:ea typeface="Calibri" panose="020F0502020204030204" pitchFamily="34" charset="0"/>
                <a:cs typeface="Mangal" panose="02040503050203030202" pitchFamily="18" charset="0"/>
              </a:rPr>
              <a:t>Lecture 01- The idea of </a:t>
            </a:r>
            <a:r>
              <a:rPr lang="en-US" sz="3600" b="1" kern="100" dirty="0" err="1">
                <a:effectLst/>
                <a:latin typeface="Times New Roman" panose="02020603050405020304" pitchFamily="18" charset="0"/>
                <a:ea typeface="Calibri" panose="020F0502020204030204" pitchFamily="34" charset="0"/>
                <a:cs typeface="Mangal" panose="02040503050203030202" pitchFamily="18" charset="0"/>
              </a:rPr>
              <a:t>Bharatavarsha</a:t>
            </a:r>
            <a:r>
              <a:rPr lang="en-US" sz="3600" b="1" kern="100" dirty="0">
                <a:effectLst/>
                <a:latin typeface="Times New Roman" panose="02020603050405020304" pitchFamily="18" charset="0"/>
                <a:ea typeface="Calibri" panose="020F0502020204030204" pitchFamily="34" charset="0"/>
                <a:cs typeface="Mangal" panose="02040503050203030202" pitchFamily="18" charset="0"/>
              </a:rPr>
              <a:t>, A Land of Rare Natural Endowments</a:t>
            </a:r>
            <a:endParaRPr lang="en-IN" dirty="0"/>
          </a:p>
        </p:txBody>
      </p:sp>
      <p:sp>
        <p:nvSpPr>
          <p:cNvPr id="3" name="Content Placeholder 2">
            <a:extLst>
              <a:ext uri="{FF2B5EF4-FFF2-40B4-BE49-F238E27FC236}">
                <a16:creationId xmlns:a16="http://schemas.microsoft.com/office/drawing/2014/main" id="{75B0C2D2-F61E-823C-443B-976A08220111}"/>
              </a:ext>
            </a:extLst>
          </p:cNvPr>
          <p:cNvSpPr>
            <a:spLocks noGrp="1"/>
          </p:cNvSpPr>
          <p:nvPr>
            <p:ph idx="1"/>
          </p:nvPr>
        </p:nvSpPr>
        <p:spPr>
          <a:xfrm>
            <a:off x="1143000" y="1316101"/>
            <a:ext cx="9905999" cy="5541899"/>
          </a:xfrm>
        </p:spPr>
        <p:txBody>
          <a:bodyPr>
            <a:normAutofit/>
          </a:bodyPr>
          <a:lstStyle/>
          <a:p>
            <a:pPr algn="just"/>
            <a:r>
              <a:rPr lang="en-IN" sz="26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2600" kern="1800" dirty="0">
                <a:effectLst/>
                <a:latin typeface="Cambria" panose="02040503050406030204" pitchFamily="18" charset="0"/>
                <a:ea typeface="Times New Roman" panose="02020603050405020304" pitchFamily="18" charset="0"/>
                <a:cs typeface="Times New Roman" panose="02020603050405020304" pitchFamily="18" charset="0"/>
              </a:rPr>
              <a:t> is a translation of the Vedic word Bharata, which signifies Bharata's homeland</a:t>
            </a:r>
          </a:p>
          <a:p>
            <a:pPr algn="just"/>
            <a:r>
              <a:rPr lang="en-IN" sz="2600" kern="1800" dirty="0">
                <a:effectLst/>
                <a:latin typeface="Cambria" panose="02040503050406030204" pitchFamily="18" charset="0"/>
                <a:ea typeface="Times New Roman" panose="02020603050405020304" pitchFamily="18" charset="0"/>
                <a:cs typeface="Times New Roman" panose="02020603050405020304" pitchFamily="18" charset="0"/>
              </a:rPr>
              <a:t>Later, the same geographic area was referred to as Hindustan, and during the British era, this region became known as India.</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gn="just"/>
            <a:r>
              <a:rPr lang="en-IN" sz="26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2600" kern="1800" dirty="0">
                <a:effectLst/>
                <a:latin typeface="Cambria" panose="02040503050406030204" pitchFamily="18" charset="0"/>
                <a:ea typeface="Times New Roman" panose="02020603050405020304" pitchFamily="18" charset="0"/>
                <a:cs typeface="Times New Roman" panose="02020603050405020304" pitchFamily="18" charset="0"/>
              </a:rPr>
              <a:t> is frequently portrayed as a sacred land connected to numerous deities, sages, and key events in Hindu mythology and religious writings including the Mahabharata and Ramayana. For millions of people, it has enormous spiritual and cultural significance.</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gn="just"/>
            <a:r>
              <a:rPr lang="en-IN" sz="26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2600" kern="1800" dirty="0">
                <a:effectLst/>
                <a:latin typeface="Cambria" panose="02040503050406030204" pitchFamily="18" charset="0"/>
                <a:ea typeface="Times New Roman" panose="02020603050405020304" pitchFamily="18" charset="0"/>
                <a:cs typeface="Times New Roman" panose="02020603050405020304" pitchFamily="18" charset="0"/>
              </a:rPr>
              <a:t> has a long history of blending various languages, faiths, and cultural customs. Major religions including Hinduism, Buddhism, Jainism, and Sikhism have called it home. Islam, Christianity, and other religions have all arrived in the country and had an impact, creating a diverse tapestry of customs and beliefs.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579402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44D8E-EBAB-4CA1-D7D7-B560C44C9595}"/>
              </a:ext>
            </a:extLst>
          </p:cNvPr>
          <p:cNvSpPr>
            <a:spLocks noGrp="1"/>
          </p:cNvSpPr>
          <p:nvPr>
            <p:ph idx="1"/>
          </p:nvPr>
        </p:nvSpPr>
        <p:spPr>
          <a:xfrm>
            <a:off x="891619" y="821514"/>
            <a:ext cx="9905999" cy="3541714"/>
          </a:xfrm>
        </p:spPr>
        <p:txBody>
          <a:bodyPr/>
          <a:lstStyle/>
          <a:p>
            <a:r>
              <a:rPr lang="en-IN" sz="28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2800" kern="1800" dirty="0">
                <a:effectLst/>
                <a:latin typeface="Cambria" panose="02040503050406030204" pitchFamily="18" charset="0"/>
                <a:ea typeface="Times New Roman" panose="02020603050405020304" pitchFamily="18" charset="0"/>
                <a:cs typeface="Times New Roman" panose="02020603050405020304" pitchFamily="18" charset="0"/>
              </a:rPr>
              <a:t> is still used to symbolize India's diverse and vibrant nation, which is distinguished by its unity in variety. It comprises a wide range of languages, customs, religious beliefs, and cultural norms, adding to the intricate tapestry of Indian civilization.</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29EFC3D3-8CD1-31ED-AD7C-ACDBF79DD5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034" y="2403835"/>
            <a:ext cx="5107904" cy="4260916"/>
          </a:xfrm>
          <a:prstGeom prst="rect">
            <a:avLst/>
          </a:prstGeom>
          <a:noFill/>
          <a:ln>
            <a:noFill/>
          </a:ln>
        </p:spPr>
      </p:pic>
    </p:spTree>
    <p:extLst>
      <p:ext uri="{BB962C8B-B14F-4D97-AF65-F5344CB8AC3E}">
        <p14:creationId xmlns:p14="http://schemas.microsoft.com/office/powerpoint/2010/main" val="2020572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3055-31A7-B17F-CF9C-115CFAF47BDE}"/>
              </a:ext>
            </a:extLst>
          </p:cNvPr>
          <p:cNvSpPr>
            <a:spLocks noGrp="1"/>
          </p:cNvSpPr>
          <p:nvPr>
            <p:ph type="title"/>
          </p:nvPr>
        </p:nvSpPr>
        <p:spPr>
          <a:xfrm>
            <a:off x="1151609" y="-135626"/>
            <a:ext cx="9905998" cy="1478570"/>
          </a:xfrm>
        </p:spPr>
        <p:txBody>
          <a:bodyPr>
            <a:normAutofit/>
          </a:bodyPr>
          <a:lstStyle/>
          <a:p>
            <a:r>
              <a:rPr lang="en-IN" sz="3200" b="1" dirty="0">
                <a:effectLst/>
                <a:latin typeface="Cambria" panose="02040503050406030204" pitchFamily="18" charset="0"/>
                <a:ea typeface="Calibri" panose="020F0502020204030204" pitchFamily="34" charset="0"/>
                <a:cs typeface="Mangal" panose="02040503050203030202" pitchFamily="18" charset="0"/>
              </a:rPr>
              <a:t>A Land of Rare Natural Endowments</a:t>
            </a:r>
            <a:endParaRPr lang="en-IN" sz="6600" dirty="0"/>
          </a:p>
        </p:txBody>
      </p:sp>
      <p:sp>
        <p:nvSpPr>
          <p:cNvPr id="3" name="Content Placeholder 2">
            <a:extLst>
              <a:ext uri="{FF2B5EF4-FFF2-40B4-BE49-F238E27FC236}">
                <a16:creationId xmlns:a16="http://schemas.microsoft.com/office/drawing/2014/main" id="{9C0DBC4F-ED47-AC6B-7B93-2146459B17BB}"/>
              </a:ext>
            </a:extLst>
          </p:cNvPr>
          <p:cNvSpPr>
            <a:spLocks noGrp="1"/>
          </p:cNvSpPr>
          <p:nvPr>
            <p:ph idx="1"/>
          </p:nvPr>
        </p:nvSpPr>
        <p:spPr>
          <a:xfrm>
            <a:off x="1151609" y="1423448"/>
            <a:ext cx="10519545" cy="5335571"/>
          </a:xfrm>
        </p:spPr>
        <p:txBody>
          <a:bodyPr>
            <a:normAutofit/>
          </a:bodyPr>
          <a:lstStyle/>
          <a:p>
            <a:pPr algn="just"/>
            <a:r>
              <a:rPr lang="en-US" sz="3000" dirty="0">
                <a:effectLst/>
                <a:latin typeface="Cambria" panose="02040503050406030204" pitchFamily="18" charset="0"/>
                <a:ea typeface="Calibri" panose="020F0502020204030204" pitchFamily="34" charset="0"/>
                <a:cs typeface="Times New Roman" panose="02020603050405020304" pitchFamily="18" charset="0"/>
              </a:rPr>
              <a:t>India, or </a:t>
            </a:r>
            <a:r>
              <a:rPr lang="en-US" sz="3000" dirty="0" err="1">
                <a:effectLst/>
                <a:latin typeface="Cambria" panose="02040503050406030204" pitchFamily="18" charset="0"/>
                <a:ea typeface="Calibri" panose="020F0502020204030204" pitchFamily="34" charset="0"/>
                <a:cs typeface="Times New Roman" panose="02020603050405020304" pitchFamily="18" charset="0"/>
              </a:rPr>
              <a:t>Bharatvarsha</a:t>
            </a:r>
            <a:r>
              <a:rPr lang="en-US" sz="3000" dirty="0">
                <a:effectLst/>
                <a:latin typeface="Cambria" panose="02040503050406030204" pitchFamily="18" charset="0"/>
                <a:ea typeface="Calibri" panose="020F0502020204030204" pitchFamily="34" charset="0"/>
                <a:cs typeface="Times New Roman" panose="02020603050405020304" pitchFamily="18" charset="0"/>
              </a:rPr>
              <a:t>, is a country with exceptional natural resources. </a:t>
            </a:r>
          </a:p>
          <a:p>
            <a:pPr algn="just"/>
            <a:r>
              <a:rPr lang="en-US" sz="3000" dirty="0">
                <a:effectLst/>
                <a:latin typeface="Cambria" panose="02040503050406030204" pitchFamily="18" charset="0"/>
                <a:ea typeface="Calibri" panose="020F0502020204030204" pitchFamily="34" charset="0"/>
                <a:cs typeface="Times New Roman" panose="02020603050405020304" pitchFamily="18" charset="0"/>
              </a:rPr>
              <a:t>India is one of the world's 17 megadiverse nations and is home to a wide range of plant and animal species. India's wildlife is fascinating and diverse, including the majestic Bengal Tiger, the elegant Indian peacock, the critically endangered Indian rhinoceros, and the elusive snow leopard. </a:t>
            </a:r>
            <a:endParaRPr lang="en-US" sz="3000" dirty="0">
              <a:latin typeface="Cambria" panose="02040503050406030204" pitchFamily="18" charset="0"/>
              <a:ea typeface="Calibri" panose="020F0502020204030204" pitchFamily="34" charset="0"/>
              <a:cs typeface="Times New Roman" panose="02020603050405020304" pitchFamily="18" charset="0"/>
            </a:endParaRPr>
          </a:p>
          <a:p>
            <a:pPr algn="just"/>
            <a:r>
              <a:rPr lang="en-US" sz="3000" kern="100" dirty="0">
                <a:effectLst/>
                <a:latin typeface="Cambria" panose="02040503050406030204" pitchFamily="18" charset="0"/>
                <a:ea typeface="Calibri" panose="020F0502020204030204" pitchFamily="34" charset="0"/>
                <a:cs typeface="Times New Roman" panose="02020603050405020304" pitchFamily="18" charset="0"/>
              </a:rPr>
              <a:t>A number of biosphere reserves, national parks, and sanctuaries exist throughout the nation that are devoted to protecting its abundant biodiversity.</a:t>
            </a:r>
            <a:endParaRPr lang="en-IN" sz="30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691322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9E7CD-4F1F-813B-C689-F4EE4274C96B}"/>
              </a:ext>
            </a:extLst>
          </p:cNvPr>
          <p:cNvSpPr>
            <a:spLocks noGrp="1"/>
          </p:cNvSpPr>
          <p:nvPr>
            <p:ph idx="1"/>
          </p:nvPr>
        </p:nvSpPr>
        <p:spPr>
          <a:xfrm>
            <a:off x="1141412" y="1366887"/>
            <a:ext cx="9905999" cy="4424314"/>
          </a:xfrm>
        </p:spPr>
        <p:txBody>
          <a:bodyPr/>
          <a:lstStyle/>
          <a:p>
            <a:pPr marL="342900" indent="-342900">
              <a:buAutoNum type="arabicPeriod"/>
            </a:pPr>
            <a:r>
              <a:rPr lang="en-US" sz="2800" b="1" dirty="0">
                <a:effectLst/>
                <a:latin typeface="Cambria" panose="02040503050406030204" pitchFamily="18" charset="0"/>
                <a:ea typeface="Calibri" panose="020F0502020204030204" pitchFamily="34" charset="0"/>
                <a:cs typeface="Times New Roman" panose="02020603050405020304" pitchFamily="18" charset="0"/>
              </a:rPr>
              <a:t>Forests:</a:t>
            </a:r>
            <a:r>
              <a:rPr lang="en-US" sz="2800" dirty="0">
                <a:effectLst/>
                <a:latin typeface="Cambria" panose="02040503050406030204" pitchFamily="18" charset="0"/>
                <a:ea typeface="Calibri" panose="020F0502020204030204" pitchFamily="34" charset="0"/>
                <a:cs typeface="Times New Roman" panose="02020603050405020304" pitchFamily="18" charset="0"/>
              </a:rPr>
              <a:t> India has a significant forest cover that includes a variety of forest types, including mangrove forests, deciduous forests, and tropical rainforests.</a:t>
            </a:r>
          </a:p>
          <a:p>
            <a:pPr marL="457200" indent="-457200">
              <a:buAutoNum type="arabicPeriod"/>
            </a:pPr>
            <a:endParaRPr lang="en-IN" dirty="0"/>
          </a:p>
        </p:txBody>
      </p:sp>
      <p:pic>
        <p:nvPicPr>
          <p:cNvPr id="5" name="Picture 4">
            <a:extLst>
              <a:ext uri="{FF2B5EF4-FFF2-40B4-BE49-F238E27FC236}">
                <a16:creationId xmlns:a16="http://schemas.microsoft.com/office/drawing/2014/main" id="{D8C855A1-2074-922C-CB70-63F30E8A1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076" y="3398176"/>
            <a:ext cx="4004723" cy="2761456"/>
          </a:xfrm>
          <a:prstGeom prst="rect">
            <a:avLst/>
          </a:prstGeom>
        </p:spPr>
      </p:pic>
      <p:pic>
        <p:nvPicPr>
          <p:cNvPr id="7" name="Picture 6">
            <a:extLst>
              <a:ext uri="{FF2B5EF4-FFF2-40B4-BE49-F238E27FC236}">
                <a16:creationId xmlns:a16="http://schemas.microsoft.com/office/drawing/2014/main" id="{5963CA28-A481-3614-30B1-9D42958AB3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201" y="3429000"/>
            <a:ext cx="4483210" cy="2761456"/>
          </a:xfrm>
          <a:prstGeom prst="rect">
            <a:avLst/>
          </a:prstGeom>
        </p:spPr>
      </p:pic>
    </p:spTree>
    <p:extLst>
      <p:ext uri="{BB962C8B-B14F-4D97-AF65-F5344CB8AC3E}">
        <p14:creationId xmlns:p14="http://schemas.microsoft.com/office/powerpoint/2010/main" val="2810876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8A354A-91FA-109E-CF29-03BE2BF8DC04}"/>
              </a:ext>
            </a:extLst>
          </p:cNvPr>
          <p:cNvSpPr>
            <a:spLocks noGrp="1"/>
          </p:cNvSpPr>
          <p:nvPr>
            <p:ph idx="1"/>
          </p:nvPr>
        </p:nvSpPr>
        <p:spPr>
          <a:xfrm>
            <a:off x="1047144" y="345272"/>
            <a:ext cx="9905999" cy="3541714"/>
          </a:xfrm>
        </p:spPr>
        <p:txBody>
          <a:bodyPr>
            <a:normAutofit/>
          </a:bodyPr>
          <a:lstStyle/>
          <a:p>
            <a:pPr marL="0" indent="0">
              <a:buNone/>
            </a:pPr>
            <a:r>
              <a:rPr lang="en-US" sz="2800" b="1" kern="100" dirty="0">
                <a:effectLst/>
                <a:latin typeface="Cambria" panose="02040503050406030204" pitchFamily="18" charset="0"/>
                <a:ea typeface="Calibri" panose="020F0502020204030204" pitchFamily="34" charset="0"/>
                <a:cs typeface="Times New Roman" panose="02020603050405020304" pitchFamily="18" charset="0"/>
              </a:rPr>
              <a:t>2.Rivers &amp; Waterbodies: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India has a vast network of rivers, including well-known ones like the Ganges, Brahmaputra, and Yamuna, which are essential for irrigation, the production of hydroelectric power, and transportation. The nation is also renowned for its beautiful lakes, including as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Vembanad</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Lake in Kerala,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Chilika</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Lake in Odisha, and Dal Lake in Kashmir.</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398B02BC-4374-25AA-6399-B6227476E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857" y="2806831"/>
            <a:ext cx="9488846" cy="3295658"/>
          </a:xfrm>
          <a:prstGeom prst="rect">
            <a:avLst/>
          </a:prstGeom>
        </p:spPr>
      </p:pic>
    </p:spTree>
    <p:extLst>
      <p:ext uri="{BB962C8B-B14F-4D97-AF65-F5344CB8AC3E}">
        <p14:creationId xmlns:p14="http://schemas.microsoft.com/office/powerpoint/2010/main" val="1047037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D630411-57BE-E8EF-BBAA-09A962929EC8}"/>
              </a:ext>
            </a:extLst>
          </p:cNvPr>
          <p:cNvSpPr>
            <a:spLocks noGrp="1"/>
          </p:cNvSpPr>
          <p:nvPr>
            <p:ph idx="1"/>
          </p:nvPr>
        </p:nvSpPr>
        <p:spPr>
          <a:xfrm>
            <a:off x="1226253" y="260432"/>
            <a:ext cx="10698654" cy="3541714"/>
          </a:xfrm>
        </p:spPr>
        <p:txBody>
          <a:bodyPr/>
          <a:lstStyle/>
          <a:p>
            <a:pPr marL="0" indent="0">
              <a:buNone/>
            </a:pPr>
            <a:r>
              <a:rPr lang="en-US" sz="2800" b="1" dirty="0">
                <a:effectLst/>
                <a:latin typeface="Cambria" panose="02040503050406030204" pitchFamily="18" charset="0"/>
                <a:ea typeface="Calibri" panose="020F0502020204030204" pitchFamily="34" charset="0"/>
                <a:cs typeface="Times New Roman" panose="02020603050405020304" pitchFamily="18" charset="0"/>
              </a:rPr>
              <a:t>3. Coastal Areas:</a:t>
            </a:r>
            <a:r>
              <a:rPr lang="en-US" sz="2800" dirty="0">
                <a:effectLst/>
                <a:latin typeface="Cambria" panose="02040503050406030204" pitchFamily="18" charset="0"/>
                <a:ea typeface="Calibri" panose="020F0502020204030204" pitchFamily="34" charset="0"/>
                <a:cs typeface="Times New Roman" panose="02020603050405020304" pitchFamily="18" charset="0"/>
              </a:rPr>
              <a:t> India has a long, 7,500-kilometer coastline that is home to beautiful beaches, plains along the shore, and mangrove forests. </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The spectacular marine biodiversity found in the Gulf of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Mannar</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the Andaman and Nicobar Islands, and the Lakshadweep Islands is well known.</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9" name="Picture 8">
            <a:extLst>
              <a:ext uri="{FF2B5EF4-FFF2-40B4-BE49-F238E27FC236}">
                <a16:creationId xmlns:a16="http://schemas.microsoft.com/office/drawing/2014/main" id="{0BC3FCDF-B528-4B44-9B3C-A60ADEDE2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2479248"/>
            <a:ext cx="6096000" cy="3857919"/>
          </a:xfrm>
          <a:prstGeom prst="rect">
            <a:avLst/>
          </a:prstGeom>
        </p:spPr>
      </p:pic>
      <p:pic>
        <p:nvPicPr>
          <p:cNvPr id="11" name="Picture 10">
            <a:extLst>
              <a:ext uri="{FF2B5EF4-FFF2-40B4-BE49-F238E27FC236}">
                <a16:creationId xmlns:a16="http://schemas.microsoft.com/office/drawing/2014/main" id="{42BA649C-FBE2-35C5-A76E-1929A5338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303" y="2479248"/>
            <a:ext cx="4013775" cy="3857920"/>
          </a:xfrm>
          <a:prstGeom prst="rect">
            <a:avLst/>
          </a:prstGeom>
        </p:spPr>
      </p:pic>
    </p:spTree>
    <p:extLst>
      <p:ext uri="{BB962C8B-B14F-4D97-AF65-F5344CB8AC3E}">
        <p14:creationId xmlns:p14="http://schemas.microsoft.com/office/powerpoint/2010/main" val="1924693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0FB584-6605-6121-8315-36786684382D}"/>
              </a:ext>
            </a:extLst>
          </p:cNvPr>
          <p:cNvSpPr>
            <a:spLocks noGrp="1"/>
          </p:cNvSpPr>
          <p:nvPr>
            <p:ph idx="1"/>
          </p:nvPr>
        </p:nvSpPr>
        <p:spPr>
          <a:xfrm>
            <a:off x="1143000" y="392407"/>
            <a:ext cx="9905999" cy="3541714"/>
          </a:xfrm>
        </p:spPr>
        <p:txBody>
          <a:bodyPr>
            <a:normAutofit/>
          </a:bodyPr>
          <a:lstStyle/>
          <a:p>
            <a:pPr marL="0" indent="0" algn="just">
              <a:buNone/>
            </a:pPr>
            <a:r>
              <a:rPr lang="en-US" sz="3600" dirty="0"/>
              <a:t>4. </a:t>
            </a:r>
            <a:r>
              <a:rPr lang="en-US" sz="2800" b="1" dirty="0">
                <a:effectLst/>
                <a:latin typeface="Cambria" panose="02040503050406030204" pitchFamily="18" charset="0"/>
                <a:ea typeface="Calibri" panose="020F0502020204030204" pitchFamily="34" charset="0"/>
                <a:cs typeface="Times New Roman" panose="02020603050405020304" pitchFamily="18" charset="0"/>
              </a:rPr>
              <a:t>Himalayan Range:</a:t>
            </a:r>
            <a:r>
              <a:rPr lang="en-US" sz="2800" dirty="0">
                <a:effectLst/>
                <a:latin typeface="Cambria" panose="02040503050406030204" pitchFamily="18" charset="0"/>
                <a:ea typeface="Calibri" panose="020F0502020204030204" pitchFamily="34" charset="0"/>
                <a:cs typeface="Times New Roman" panose="02020603050405020304" pitchFamily="18" charset="0"/>
              </a:rPr>
              <a:t> </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The Himalayas offer breathtaking scenery, snow-capped peaks, and verdant valleys. They also provide chances for adventure tourism, trekking, and mountaineering, as well as acting as a significant watershed for significant rivers.</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B9F794D9-AFC8-15B2-3A48-8ED145DCF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280" y="3259433"/>
            <a:ext cx="4410763" cy="2518135"/>
          </a:xfrm>
          <a:prstGeom prst="rect">
            <a:avLst/>
          </a:prstGeom>
        </p:spPr>
      </p:pic>
      <p:pic>
        <p:nvPicPr>
          <p:cNvPr id="7" name="Picture 6">
            <a:extLst>
              <a:ext uri="{FF2B5EF4-FFF2-40B4-BE49-F238E27FC236}">
                <a16:creationId xmlns:a16="http://schemas.microsoft.com/office/drawing/2014/main" id="{969AB8AC-C8B6-FBAE-1210-0E7EA8E4D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502" y="3259433"/>
            <a:ext cx="4410763" cy="2518135"/>
          </a:xfrm>
          <a:prstGeom prst="rect">
            <a:avLst/>
          </a:prstGeom>
        </p:spPr>
      </p:pic>
    </p:spTree>
    <p:extLst>
      <p:ext uri="{BB962C8B-B14F-4D97-AF65-F5344CB8AC3E}">
        <p14:creationId xmlns:p14="http://schemas.microsoft.com/office/powerpoint/2010/main" val="210643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6B0744-C836-587E-E10F-A91148611070}"/>
              </a:ext>
            </a:extLst>
          </p:cNvPr>
          <p:cNvSpPr>
            <a:spLocks noGrp="1"/>
          </p:cNvSpPr>
          <p:nvPr>
            <p:ph idx="1"/>
          </p:nvPr>
        </p:nvSpPr>
        <p:spPr>
          <a:xfrm>
            <a:off x="1143000" y="268074"/>
            <a:ext cx="9905999" cy="5486401"/>
          </a:xfrm>
        </p:spPr>
        <p:txBody>
          <a:bodyPr>
            <a:normAutofit/>
          </a:bodyPr>
          <a:lstStyle/>
          <a:p>
            <a:pPr marL="0" indent="0" algn="just">
              <a:buNone/>
            </a:pPr>
            <a:r>
              <a:rPr lang="en-US" sz="3200" b="1" dirty="0">
                <a:effectLst/>
                <a:latin typeface="Cambria" panose="02040503050406030204" pitchFamily="18" charset="0"/>
                <a:ea typeface="Calibri" panose="020F0502020204030204" pitchFamily="34" charset="0"/>
                <a:cs typeface="Times New Roman" panose="02020603050405020304" pitchFamily="18" charset="0"/>
              </a:rPr>
              <a:t>5. Deserts and Arid Regions:</a:t>
            </a:r>
            <a:r>
              <a:rPr lang="en-US" sz="3200" dirty="0">
                <a:effectLst/>
                <a:latin typeface="Cambria" panose="02040503050406030204" pitchFamily="18" charset="0"/>
                <a:ea typeface="Calibri" panose="020F0502020204030204" pitchFamily="34" charset="0"/>
                <a:cs typeface="Times New Roman" panose="02020603050405020304" pitchFamily="18" charset="0"/>
              </a:rPr>
              <a:t> One of the greatest desert areas in the world is India's Thar Desert, which is situated in the country's northwest</a:t>
            </a:r>
            <a:r>
              <a:rPr lang="en-US" sz="1800" dirty="0">
                <a:effectLst/>
                <a:latin typeface="Cambria" panose="02040503050406030204" pitchFamily="18" charset="0"/>
                <a:ea typeface="Calibri" panose="020F0502020204030204" pitchFamily="34" charset="0"/>
                <a:cs typeface="Times New Roman" panose="02020603050405020304" pitchFamily="18" charset="0"/>
              </a:rPr>
              <a:t>. </a:t>
            </a:r>
            <a:r>
              <a:rPr lang="en-US" sz="3200" kern="100" dirty="0">
                <a:effectLst/>
                <a:latin typeface="Cambria" panose="02040503050406030204" pitchFamily="18" charset="0"/>
                <a:ea typeface="Calibri" panose="020F0502020204030204" pitchFamily="34" charset="0"/>
                <a:cs typeface="Times New Roman" panose="02020603050405020304" pitchFamily="18" charset="0"/>
              </a:rPr>
              <a:t>It showcases a unique ecosystem adapted to harsh desert conditions.  The desert also displays a rich cultural tapestry thanks to its nomadic communities, festivals, and folk traditions.</a:t>
            </a:r>
            <a:endParaRPr lang="en-IN" sz="32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AB614291-F943-E978-8499-6D42C4A534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931" y="3591023"/>
            <a:ext cx="7494308" cy="2593550"/>
          </a:xfrm>
          <a:prstGeom prst="rect">
            <a:avLst/>
          </a:prstGeom>
        </p:spPr>
      </p:pic>
    </p:spTree>
    <p:extLst>
      <p:ext uri="{BB962C8B-B14F-4D97-AF65-F5344CB8AC3E}">
        <p14:creationId xmlns:p14="http://schemas.microsoft.com/office/powerpoint/2010/main" val="226160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1C8AD7-A760-55A6-F53E-203683B5B497}"/>
              </a:ext>
            </a:extLst>
          </p:cNvPr>
          <p:cNvSpPr>
            <a:spLocks noGrp="1"/>
          </p:cNvSpPr>
          <p:nvPr>
            <p:ph idx="1"/>
          </p:nvPr>
        </p:nvSpPr>
        <p:spPr>
          <a:xfrm>
            <a:off x="1009437" y="448967"/>
            <a:ext cx="9905999" cy="5819857"/>
          </a:xfrm>
        </p:spPr>
        <p:txBody>
          <a:bodyPr>
            <a:normAutofit lnSpcReduction="10000"/>
          </a:bodyPr>
          <a:lstStyle/>
          <a:p>
            <a:pPr marL="0" indent="0" algn="just">
              <a:buNone/>
            </a:pPr>
            <a:r>
              <a:rPr lang="en-IN" sz="2800" dirty="0"/>
              <a:t>6. </a:t>
            </a:r>
            <a:r>
              <a:rPr lang="en-US" sz="2800" b="1" dirty="0">
                <a:effectLst/>
                <a:latin typeface="Cambria" panose="02040503050406030204" pitchFamily="18" charset="0"/>
                <a:ea typeface="Calibri" panose="020F0502020204030204" pitchFamily="34" charset="0"/>
                <a:cs typeface="Times New Roman" panose="02020603050405020304" pitchFamily="18" charset="0"/>
              </a:rPr>
              <a:t>Natural Wonders:</a:t>
            </a:r>
            <a:r>
              <a:rPr lang="en-US" sz="2800" dirty="0">
                <a:effectLst/>
                <a:latin typeface="Cambria" panose="02040503050406030204" pitchFamily="18" charset="0"/>
                <a:ea typeface="Calibri" panose="020F0502020204030204" pitchFamily="34" charset="0"/>
                <a:cs typeface="Times New Roman" panose="02020603050405020304" pitchFamily="18" charset="0"/>
              </a:rPr>
              <a:t> The Western Ghats, the </a:t>
            </a:r>
            <a:r>
              <a:rPr lang="en-US" sz="2800" dirty="0" err="1">
                <a:effectLst/>
                <a:latin typeface="Cambria" panose="02040503050406030204" pitchFamily="18" charset="0"/>
                <a:ea typeface="Calibri" panose="020F0502020204030204" pitchFamily="34" charset="0"/>
                <a:cs typeface="Times New Roman" panose="02020603050405020304" pitchFamily="18" charset="0"/>
              </a:rPr>
              <a:t>Nilgiri</a:t>
            </a:r>
            <a:r>
              <a:rPr lang="en-US" sz="2800" dirty="0">
                <a:effectLst/>
                <a:latin typeface="Cambria" panose="02040503050406030204" pitchFamily="18" charset="0"/>
                <a:ea typeface="Calibri" panose="020F0502020204030204" pitchFamily="34" charset="0"/>
                <a:cs typeface="Times New Roman" panose="02020603050405020304" pitchFamily="18" charset="0"/>
              </a:rPr>
              <a:t> Mountains, the </a:t>
            </a:r>
            <a:r>
              <a:rPr lang="en-US" sz="2800" dirty="0" err="1">
                <a:effectLst/>
                <a:latin typeface="Cambria" panose="02040503050406030204" pitchFamily="18" charset="0"/>
                <a:ea typeface="Calibri" panose="020F0502020204030204" pitchFamily="34" charset="0"/>
                <a:cs typeface="Times New Roman" panose="02020603050405020304" pitchFamily="18" charset="0"/>
              </a:rPr>
              <a:t>Dhauladhar</a:t>
            </a:r>
            <a:r>
              <a:rPr lang="en-US" sz="2800" dirty="0">
                <a:effectLst/>
                <a:latin typeface="Cambria" panose="02040503050406030204" pitchFamily="18" charset="0"/>
                <a:ea typeface="Calibri" panose="020F0502020204030204" pitchFamily="34" charset="0"/>
                <a:cs typeface="Times New Roman" panose="02020603050405020304" pitchFamily="18" charset="0"/>
              </a:rPr>
              <a:t> Range, and the rock formations of </a:t>
            </a:r>
            <a:r>
              <a:rPr lang="en-US" sz="2800" dirty="0" err="1">
                <a:effectLst/>
                <a:latin typeface="Cambria" panose="02040503050406030204" pitchFamily="18" charset="0"/>
                <a:ea typeface="Calibri" panose="020F0502020204030204" pitchFamily="34" charset="0"/>
                <a:cs typeface="Times New Roman" panose="02020603050405020304" pitchFamily="18" charset="0"/>
              </a:rPr>
              <a:t>Hampi</a:t>
            </a:r>
            <a:r>
              <a:rPr lang="en-US" sz="2800" dirty="0">
                <a:effectLst/>
                <a:latin typeface="Cambria" panose="02040503050406030204" pitchFamily="18" charset="0"/>
                <a:ea typeface="Calibri" panose="020F0502020204030204" pitchFamily="34" charset="0"/>
                <a:cs typeface="Times New Roman" panose="02020603050405020304" pitchFamily="18" charset="0"/>
              </a:rPr>
              <a:t> are just a few of the breathtaking natural wonders that can be found in India. </a:t>
            </a:r>
          </a:p>
          <a:p>
            <a:pPr marL="0" indent="0">
              <a:buNone/>
            </a:pPr>
            <a:endParaRPr lang="en-US" dirty="0">
              <a:latin typeface="Cambria" panose="02040503050406030204" pitchFamily="18" charset="0"/>
              <a:ea typeface="Calibri" panose="020F0502020204030204" pitchFamily="34" charset="0"/>
              <a:cs typeface="Times New Roman" panose="02020603050405020304" pitchFamily="18" charset="0"/>
            </a:endParaRPr>
          </a:p>
          <a:p>
            <a:pPr marL="0" indent="0">
              <a:buNone/>
            </a:pPr>
            <a:endParaRPr lang="en-US" sz="24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kern="100" dirty="0">
              <a:latin typeface="Cambria" panose="020405030504060302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2400" kern="100" dirty="0">
              <a:effectLst/>
              <a:latin typeface="Cambria" panose="020405030504060302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Conclusion: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Bharatvarsha's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rich natural history adds to its appeal as a travel destination for adventurers, nature lovers, and those who like wildlife from all over the world.</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102EFFAC-D5E2-DFF3-B38D-1C54BBEF46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942" y="2199243"/>
            <a:ext cx="4093738" cy="2391611"/>
          </a:xfrm>
          <a:prstGeom prst="rect">
            <a:avLst/>
          </a:prstGeom>
        </p:spPr>
      </p:pic>
      <p:pic>
        <p:nvPicPr>
          <p:cNvPr id="7" name="Picture 6">
            <a:extLst>
              <a:ext uri="{FF2B5EF4-FFF2-40B4-BE49-F238E27FC236}">
                <a16:creationId xmlns:a16="http://schemas.microsoft.com/office/drawing/2014/main" id="{F73A6C71-8317-F9B3-FD3F-72B4455F6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322" y="2199243"/>
            <a:ext cx="4436880" cy="2391611"/>
          </a:xfrm>
          <a:prstGeom prst="rect">
            <a:avLst/>
          </a:prstGeom>
        </p:spPr>
      </p:pic>
    </p:spTree>
    <p:extLst>
      <p:ext uri="{BB962C8B-B14F-4D97-AF65-F5344CB8AC3E}">
        <p14:creationId xmlns:p14="http://schemas.microsoft.com/office/powerpoint/2010/main" val="1893081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6ACD2-15C9-1B8B-AF4A-3800684A7729}"/>
              </a:ext>
            </a:extLst>
          </p:cNvPr>
          <p:cNvSpPr>
            <a:spLocks noGrp="1"/>
          </p:cNvSpPr>
          <p:nvPr>
            <p:ph type="title"/>
          </p:nvPr>
        </p:nvSpPr>
        <p:spPr/>
        <p:txBody>
          <a:bodyPr/>
          <a:lstStyle/>
          <a:p>
            <a:r>
              <a:rPr lang="en-US" dirty="0"/>
              <a:t>Introduction to Course</a:t>
            </a:r>
            <a:endParaRPr lang="en-IN" dirty="0"/>
          </a:p>
        </p:txBody>
      </p:sp>
      <p:pic>
        <p:nvPicPr>
          <p:cNvPr id="7" name="Picture 6">
            <a:extLst>
              <a:ext uri="{FF2B5EF4-FFF2-40B4-BE49-F238E27FC236}">
                <a16:creationId xmlns:a16="http://schemas.microsoft.com/office/drawing/2014/main" id="{2E36F017-4374-7DD0-EDF7-8D860F99A5F9}"/>
              </a:ext>
            </a:extLst>
          </p:cNvPr>
          <p:cNvPicPr>
            <a:picLocks noChangeAspect="1"/>
          </p:cNvPicPr>
          <p:nvPr/>
        </p:nvPicPr>
        <p:blipFill>
          <a:blip r:embed="rId2"/>
          <a:stretch>
            <a:fillRect/>
          </a:stretch>
        </p:blipFill>
        <p:spPr>
          <a:xfrm>
            <a:off x="4244528" y="1690688"/>
            <a:ext cx="4000847" cy="4351338"/>
          </a:xfrm>
          <a:prstGeom prst="rect">
            <a:avLst/>
          </a:prstGeom>
        </p:spPr>
      </p:pic>
      <p:sp>
        <p:nvSpPr>
          <p:cNvPr id="14" name="Content Placeholder 13">
            <a:extLst>
              <a:ext uri="{FF2B5EF4-FFF2-40B4-BE49-F238E27FC236}">
                <a16:creationId xmlns:a16="http://schemas.microsoft.com/office/drawing/2014/main" id="{5AF6BD9F-2B63-D6EC-8F49-71C56F3346CF}"/>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733813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A77E-8667-AFC2-E938-06AEC2E9CE7C}"/>
              </a:ext>
            </a:extLst>
          </p:cNvPr>
          <p:cNvSpPr>
            <a:spLocks noGrp="1"/>
          </p:cNvSpPr>
          <p:nvPr>
            <p:ph type="title"/>
          </p:nvPr>
        </p:nvSpPr>
        <p:spPr/>
        <p:txBody>
          <a:bodyPr/>
          <a:lstStyle/>
          <a:p>
            <a:r>
              <a:rPr lang="en-US" dirty="0"/>
              <a:t>The Vedas: Meaning</a:t>
            </a:r>
            <a:endParaRPr lang="en-IN" dirty="0"/>
          </a:p>
        </p:txBody>
      </p:sp>
      <p:pic>
        <p:nvPicPr>
          <p:cNvPr id="5" name="Content Placeholder 4">
            <a:extLst>
              <a:ext uri="{FF2B5EF4-FFF2-40B4-BE49-F238E27FC236}">
                <a16:creationId xmlns:a16="http://schemas.microsoft.com/office/drawing/2014/main" id="{88D4DB84-B735-CFF8-38C5-954DB5F34603}"/>
              </a:ext>
            </a:extLst>
          </p:cNvPr>
          <p:cNvPicPr>
            <a:picLocks noGrp="1" noChangeAspect="1"/>
          </p:cNvPicPr>
          <p:nvPr>
            <p:ph idx="1"/>
          </p:nvPr>
        </p:nvPicPr>
        <p:blipFill>
          <a:blip r:embed="rId2"/>
          <a:stretch>
            <a:fillRect/>
          </a:stretch>
        </p:blipFill>
        <p:spPr>
          <a:xfrm>
            <a:off x="1032926" y="1976377"/>
            <a:ext cx="4884843" cy="3635055"/>
          </a:xfrm>
        </p:spPr>
      </p:pic>
      <p:pic>
        <p:nvPicPr>
          <p:cNvPr id="7" name="Picture 6">
            <a:extLst>
              <a:ext uri="{FF2B5EF4-FFF2-40B4-BE49-F238E27FC236}">
                <a16:creationId xmlns:a16="http://schemas.microsoft.com/office/drawing/2014/main" id="{1FAF69E0-1DEA-D3E3-3BB6-DDDFE826E986}"/>
              </a:ext>
            </a:extLst>
          </p:cNvPr>
          <p:cNvPicPr>
            <a:picLocks noChangeAspect="1"/>
          </p:cNvPicPr>
          <p:nvPr/>
        </p:nvPicPr>
        <p:blipFill>
          <a:blip r:embed="rId3"/>
          <a:stretch>
            <a:fillRect/>
          </a:stretch>
        </p:blipFill>
        <p:spPr>
          <a:xfrm>
            <a:off x="6470783" y="1976377"/>
            <a:ext cx="4793395" cy="3581710"/>
          </a:xfrm>
          <a:prstGeom prst="rect">
            <a:avLst/>
          </a:prstGeom>
        </p:spPr>
      </p:pic>
    </p:spTree>
    <p:extLst>
      <p:ext uri="{BB962C8B-B14F-4D97-AF65-F5344CB8AC3E}">
        <p14:creationId xmlns:p14="http://schemas.microsoft.com/office/powerpoint/2010/main" val="234221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C382B-9762-673A-4B05-5C242953F6E2}"/>
              </a:ext>
            </a:extLst>
          </p:cNvPr>
          <p:cNvSpPr>
            <a:spLocks noGrp="1"/>
          </p:cNvSpPr>
          <p:nvPr>
            <p:ph type="title"/>
          </p:nvPr>
        </p:nvSpPr>
        <p:spPr>
          <a:xfrm>
            <a:off x="1143001" y="269726"/>
            <a:ext cx="9905998" cy="1478570"/>
          </a:xfrm>
        </p:spPr>
        <p:txBody>
          <a:bodyPr>
            <a:normAutofit fontScale="90000"/>
          </a:bodyPr>
          <a:lstStyle/>
          <a:p>
            <a:r>
              <a:rPr lang="en-US" dirty="0"/>
              <a:t>The Vedic Corpus: The </a:t>
            </a:r>
            <a:r>
              <a:rPr lang="en-US" dirty="0" err="1"/>
              <a:t>Itihasas</a:t>
            </a:r>
            <a:r>
              <a:rPr lang="en-US" dirty="0"/>
              <a:t>— Ramayana and Mahabharata, and their important regional versions</a:t>
            </a:r>
            <a:endParaRPr lang="en-IN" dirty="0"/>
          </a:p>
        </p:txBody>
      </p:sp>
      <p:sp>
        <p:nvSpPr>
          <p:cNvPr id="3" name="Content Placeholder 2">
            <a:extLst>
              <a:ext uri="{FF2B5EF4-FFF2-40B4-BE49-F238E27FC236}">
                <a16:creationId xmlns:a16="http://schemas.microsoft.com/office/drawing/2014/main" id="{71B4F67E-93FA-4E47-3AD8-4C3A598318EA}"/>
              </a:ext>
            </a:extLst>
          </p:cNvPr>
          <p:cNvSpPr>
            <a:spLocks noGrp="1"/>
          </p:cNvSpPr>
          <p:nvPr>
            <p:ph idx="1"/>
          </p:nvPr>
        </p:nvSpPr>
        <p:spPr>
          <a:xfrm>
            <a:off x="1143001" y="2249487"/>
            <a:ext cx="7493541" cy="4963589"/>
          </a:xfrm>
        </p:spPr>
        <p:txBody>
          <a:bodyPr>
            <a:normAutofit/>
          </a:bodyPr>
          <a:lstStyle/>
          <a:p>
            <a:r>
              <a:rPr lang="en-IN" sz="2200" dirty="0">
                <a:effectLst/>
                <a:latin typeface="Cambria" panose="02040503050406030204" pitchFamily="18" charset="0"/>
                <a:ea typeface="Calibri" panose="020F0502020204030204" pitchFamily="34" charset="0"/>
                <a:cs typeface="Times New Roman" panose="02020603050405020304" pitchFamily="18" charset="0"/>
              </a:rPr>
              <a:t>The Vedas are the lengthy collections of sacred writing that go back to ancient India and are written in Vedic Sanskrit. </a:t>
            </a:r>
          </a:p>
          <a:p>
            <a:r>
              <a:rPr lang="en-IN" sz="2200" dirty="0">
                <a:effectLst/>
                <a:latin typeface="Cambria" panose="02040503050406030204" pitchFamily="18" charset="0"/>
                <a:ea typeface="Calibri" panose="020F0502020204030204" pitchFamily="34" charset="0"/>
                <a:cs typeface="Times New Roman" panose="02020603050405020304" pitchFamily="18" charset="0"/>
              </a:rPr>
              <a:t>It comprises the oldest body of Sanskrit literature as well as the oldest Hindu scriptures. </a:t>
            </a:r>
          </a:p>
          <a:p>
            <a:r>
              <a:rPr lang="en-IN" sz="2200" dirty="0">
                <a:effectLst/>
                <a:latin typeface="Cambria" panose="02040503050406030204" pitchFamily="18" charset="0"/>
                <a:ea typeface="Calibri" panose="020F0502020204030204" pitchFamily="34" charset="0"/>
                <a:cs typeface="Times New Roman" panose="02020603050405020304" pitchFamily="18" charset="0"/>
              </a:rPr>
              <a:t>According to legend, the Vedas were verbally transmitted from one generation to the next. As a result, they are often referred to as Shruti. </a:t>
            </a:r>
          </a:p>
          <a:p>
            <a:r>
              <a:rPr lang="en-IN" sz="2200" kern="100" dirty="0">
                <a:effectLst/>
                <a:latin typeface="Cambria" panose="02040503050406030204" pitchFamily="18" charset="0"/>
                <a:ea typeface="Calibri" panose="020F0502020204030204" pitchFamily="34" charset="0"/>
                <a:cs typeface="Times New Roman" panose="02020603050405020304" pitchFamily="18" charset="0"/>
              </a:rPr>
              <a:t>The four Vedas—Rig Veda, Sama Veda, </a:t>
            </a:r>
            <a:r>
              <a:rPr lang="en-IN" sz="2200" kern="100" dirty="0" err="1">
                <a:effectLst/>
                <a:latin typeface="Cambria" panose="02040503050406030204" pitchFamily="18" charset="0"/>
                <a:ea typeface="Calibri" panose="020F0502020204030204" pitchFamily="34" charset="0"/>
                <a:cs typeface="Times New Roman" panose="02020603050405020304" pitchFamily="18" charset="0"/>
              </a:rPr>
              <a:t>Yajur</a:t>
            </a:r>
            <a:r>
              <a:rPr lang="en-IN" sz="2200" kern="100" dirty="0">
                <a:effectLst/>
                <a:latin typeface="Cambria" panose="02040503050406030204" pitchFamily="18" charset="0"/>
                <a:ea typeface="Calibri" panose="020F0502020204030204" pitchFamily="34" charset="0"/>
                <a:cs typeface="Times New Roman" panose="02020603050405020304" pitchFamily="18" charset="0"/>
              </a:rPr>
              <a:t> Veda, and Atharva Veda—make up the body of the Vedic literature. Samhita refers to the mantra text of each of the Vedas.</a:t>
            </a:r>
            <a:endParaRPr lang="en-IN" sz="22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10A686FC-1CA3-CD53-2951-0CEF951EF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0137" y="2249487"/>
            <a:ext cx="3259611" cy="3331181"/>
          </a:xfrm>
          <a:prstGeom prst="rect">
            <a:avLst/>
          </a:prstGeom>
        </p:spPr>
      </p:pic>
    </p:spTree>
    <p:extLst>
      <p:ext uri="{BB962C8B-B14F-4D97-AF65-F5344CB8AC3E}">
        <p14:creationId xmlns:p14="http://schemas.microsoft.com/office/powerpoint/2010/main" val="3656012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0C93A-62D9-DB54-8591-1D6A9C113A78}"/>
              </a:ext>
            </a:extLst>
          </p:cNvPr>
          <p:cNvSpPr>
            <a:spLocks noGrp="1"/>
          </p:cNvSpPr>
          <p:nvPr>
            <p:ph idx="1"/>
          </p:nvPr>
        </p:nvSpPr>
        <p:spPr>
          <a:xfrm>
            <a:off x="943449" y="392406"/>
            <a:ext cx="9905999" cy="3849656"/>
          </a:xfrm>
        </p:spPr>
        <p:txBody>
          <a:bodyPr>
            <a:normAutofit fontScale="92500" lnSpcReduction="20000"/>
          </a:bodyPr>
          <a:lstStyle/>
          <a:p>
            <a:pPr marL="342900" lvl="0" indent="-342900" algn="just">
              <a:lnSpc>
                <a:spcPct val="107000"/>
              </a:lnSpc>
              <a:buFont typeface="Symbol" panose="05050102010706020507" pitchFamily="18" charset="2"/>
              <a:buChar char=""/>
            </a:pP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Shruti Literature-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The name "Shruti Literature" refers to the sacred scriptures, which include the Vedas, Brahmanas,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Aranyakas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and Upanishads, and the word "Shruti" from the meaning means "to hear." Shruti Literature is regarded timeless since it contains revelation and undeniable truth.</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Smriti Literature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In contrast, the word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Smiriti</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literally means "to be remembered," is supplemental, and is subject to change. The Smriti Literature, which includes the Vedanga, Shad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darsana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Puranas,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Itihasa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Upveda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Tantras, Agamas, and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Upangas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is the entirety of post-Vedic Classical Sanskrit literature. </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C169EC7A-05DD-57F0-A773-CE452FBA6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3897" y="3761295"/>
            <a:ext cx="7362334" cy="2704299"/>
          </a:xfrm>
          <a:prstGeom prst="rect">
            <a:avLst/>
          </a:prstGeom>
        </p:spPr>
      </p:pic>
    </p:spTree>
    <p:extLst>
      <p:ext uri="{BB962C8B-B14F-4D97-AF65-F5344CB8AC3E}">
        <p14:creationId xmlns:p14="http://schemas.microsoft.com/office/powerpoint/2010/main" val="318131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FCD1-A253-FFC9-BCD1-678791708E5C}"/>
              </a:ext>
            </a:extLst>
          </p:cNvPr>
          <p:cNvSpPr>
            <a:spLocks noGrp="1"/>
          </p:cNvSpPr>
          <p:nvPr>
            <p:ph type="title"/>
          </p:nvPr>
        </p:nvSpPr>
        <p:spPr/>
        <p:txBody>
          <a:bodyPr/>
          <a:lstStyle/>
          <a:p>
            <a:r>
              <a:rPr lang="en-IN" dirty="0"/>
              <a:t>Invention of ∏: </a:t>
            </a:r>
          </a:p>
        </p:txBody>
      </p:sp>
      <p:pic>
        <p:nvPicPr>
          <p:cNvPr id="5" name="Content Placeholder 4">
            <a:extLst>
              <a:ext uri="{FF2B5EF4-FFF2-40B4-BE49-F238E27FC236}">
                <a16:creationId xmlns:a16="http://schemas.microsoft.com/office/drawing/2014/main" id="{FAC67967-C681-2DC7-CCE2-7847F44C93E8}"/>
              </a:ext>
            </a:extLst>
          </p:cNvPr>
          <p:cNvPicPr>
            <a:picLocks noGrp="1" noChangeAspect="1"/>
          </p:cNvPicPr>
          <p:nvPr>
            <p:ph idx="1"/>
          </p:nvPr>
        </p:nvPicPr>
        <p:blipFill>
          <a:blip r:embed="rId2"/>
          <a:stretch>
            <a:fillRect/>
          </a:stretch>
        </p:blipFill>
        <p:spPr>
          <a:xfrm>
            <a:off x="1517715" y="1690688"/>
            <a:ext cx="9341963" cy="4596990"/>
          </a:xfrm>
        </p:spPr>
      </p:pic>
    </p:spTree>
    <p:extLst>
      <p:ext uri="{BB962C8B-B14F-4D97-AF65-F5344CB8AC3E}">
        <p14:creationId xmlns:p14="http://schemas.microsoft.com/office/powerpoint/2010/main" val="2634560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869ED-988A-C69A-D1B7-8CD5DCF72FB7}"/>
              </a:ext>
            </a:extLst>
          </p:cNvPr>
          <p:cNvSpPr>
            <a:spLocks noGrp="1"/>
          </p:cNvSpPr>
          <p:nvPr>
            <p:ph type="title"/>
          </p:nvPr>
        </p:nvSpPr>
        <p:spPr/>
        <p:txBody>
          <a:bodyPr/>
          <a:lstStyle/>
          <a:p>
            <a:r>
              <a:rPr lang="en-IN" sz="1800" b="1" kern="100" dirty="0">
                <a:effectLst/>
                <a:latin typeface="Cambria" panose="02040503050406030204" pitchFamily="18" charset="0"/>
                <a:ea typeface="Calibri" panose="020F0502020204030204" pitchFamily="34" charset="0"/>
                <a:cs typeface="Times New Roman" panose="02020603050405020304" pitchFamily="18" charset="0"/>
              </a:rPr>
              <a:t>Types of Vedic Literature</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graphicFrame>
        <p:nvGraphicFramePr>
          <p:cNvPr id="4" name="Content Placeholder 3">
            <a:extLst>
              <a:ext uri="{FF2B5EF4-FFF2-40B4-BE49-F238E27FC236}">
                <a16:creationId xmlns:a16="http://schemas.microsoft.com/office/drawing/2014/main" id="{1D34DF91-62F4-121E-4C19-7B7E86AB4931}"/>
              </a:ext>
            </a:extLst>
          </p:cNvPr>
          <p:cNvGraphicFramePr>
            <a:graphicFrameLocks noGrp="1"/>
          </p:cNvGraphicFramePr>
          <p:nvPr>
            <p:ph idx="1"/>
            <p:extLst>
              <p:ext uri="{D42A27DB-BD31-4B8C-83A1-F6EECF244321}">
                <p14:modId xmlns:p14="http://schemas.microsoft.com/office/powerpoint/2010/main" val="216137135"/>
              </p:ext>
            </p:extLst>
          </p:nvPr>
        </p:nvGraphicFramePr>
        <p:xfrm>
          <a:off x="75414" y="131974"/>
          <a:ext cx="11453567" cy="56702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9209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CC665-F93A-37EE-2674-A7DA969AC01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8F1BDD4-064D-52D4-4F0C-D5FAD9EA54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477" y="885057"/>
            <a:ext cx="10133045" cy="5354425"/>
          </a:xfrm>
        </p:spPr>
      </p:pic>
    </p:spTree>
    <p:extLst>
      <p:ext uri="{BB962C8B-B14F-4D97-AF65-F5344CB8AC3E}">
        <p14:creationId xmlns:p14="http://schemas.microsoft.com/office/powerpoint/2010/main" val="63096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941BBF-0FE8-5C2C-E891-4E387C6A51B4}"/>
              </a:ext>
            </a:extLst>
          </p:cNvPr>
          <p:cNvSpPr>
            <a:spLocks noGrp="1"/>
          </p:cNvSpPr>
          <p:nvPr>
            <p:ph idx="1"/>
          </p:nvPr>
        </p:nvSpPr>
        <p:spPr>
          <a:xfrm>
            <a:off x="849181" y="673640"/>
            <a:ext cx="8030869" cy="5557478"/>
          </a:xfrm>
        </p:spPr>
        <p:txBody>
          <a:bodyPr>
            <a:normAutofit/>
          </a:bodyPr>
          <a:lstStyle/>
          <a:p>
            <a:pPr marL="0" indent="0" algn="just">
              <a:lnSpc>
                <a:spcPct val="107000"/>
              </a:lnSpc>
              <a:spcAft>
                <a:spcPts val="800"/>
              </a:spcAft>
              <a:buNone/>
            </a:pP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a)Rigveda: </a:t>
            </a:r>
          </a:p>
          <a:p>
            <a:pPr algn="just">
              <a:lnSpc>
                <a:spcPct val="107000"/>
              </a:lnSpc>
              <a:spcAft>
                <a:spcPts val="800"/>
              </a:spcAft>
            </a:pP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It is the oldest form of Veda and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oldest and biggest </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known Vedic Sanskrit text(1800 – 1100 BCE). The meaning of the word ‘Rigveda’ is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Praise Knowledge.</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It has 1028 hymns called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Suktas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and is a collection of 10 books called ‘Mandalas.’ The Rigveda, which was written as hymns to many </a:t>
            </a:r>
            <a:r>
              <a:rPr lang="en-US" kern="100" dirty="0">
                <a:latin typeface="Cambria" panose="02040503050406030204" pitchFamily="18" charset="0"/>
                <a:ea typeface="Calibri" panose="020F0502020204030204" pitchFamily="34" charset="0"/>
                <a:cs typeface="Times New Roman" panose="02020603050405020304" pitchFamily="18" charset="0"/>
              </a:rPr>
              <a:t>G</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ods, is the oldest and most significant Veda. It is replete with information on the culture, rituals, cosmology, and philosophy of ancient India.</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pic>
        <p:nvPicPr>
          <p:cNvPr id="5" name="Picture 4">
            <a:extLst>
              <a:ext uri="{FF2B5EF4-FFF2-40B4-BE49-F238E27FC236}">
                <a16:creationId xmlns:a16="http://schemas.microsoft.com/office/drawing/2014/main" id="{974465AB-0191-18BD-5737-08EA6FE1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033" y="476052"/>
            <a:ext cx="2818008" cy="5755066"/>
          </a:xfrm>
          <a:prstGeom prst="rect">
            <a:avLst/>
          </a:prstGeom>
        </p:spPr>
      </p:pic>
    </p:spTree>
    <p:extLst>
      <p:ext uri="{BB962C8B-B14F-4D97-AF65-F5344CB8AC3E}">
        <p14:creationId xmlns:p14="http://schemas.microsoft.com/office/powerpoint/2010/main" val="3960015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5004E-8565-7357-6B65-4B3F5AF9BCBF}"/>
              </a:ext>
            </a:extLst>
          </p:cNvPr>
          <p:cNvSpPr>
            <a:spLocks noGrp="1"/>
          </p:cNvSpPr>
          <p:nvPr>
            <p:ph type="title"/>
          </p:nvPr>
        </p:nvSpPr>
        <p:spPr/>
        <p:txBody>
          <a:bodyPr/>
          <a:lstStyle/>
          <a:p>
            <a:r>
              <a:rPr lang="en-US" dirty="0"/>
              <a:t>Topics discussed in Rigveda</a:t>
            </a:r>
            <a:endParaRPr lang="en-IN" dirty="0"/>
          </a:p>
        </p:txBody>
      </p:sp>
      <p:pic>
        <p:nvPicPr>
          <p:cNvPr id="5" name="Content Placeholder 4">
            <a:extLst>
              <a:ext uri="{FF2B5EF4-FFF2-40B4-BE49-F238E27FC236}">
                <a16:creationId xmlns:a16="http://schemas.microsoft.com/office/drawing/2014/main" id="{AA322C91-41A7-1220-3F98-949796E84E64}"/>
              </a:ext>
            </a:extLst>
          </p:cNvPr>
          <p:cNvPicPr>
            <a:picLocks noGrp="1" noChangeAspect="1"/>
          </p:cNvPicPr>
          <p:nvPr>
            <p:ph idx="1"/>
          </p:nvPr>
        </p:nvPicPr>
        <p:blipFill>
          <a:blip r:embed="rId2"/>
          <a:stretch>
            <a:fillRect/>
          </a:stretch>
        </p:blipFill>
        <p:spPr>
          <a:xfrm>
            <a:off x="1828800" y="1690689"/>
            <a:ext cx="7284981" cy="4162426"/>
          </a:xfrm>
        </p:spPr>
      </p:pic>
    </p:spTree>
    <p:extLst>
      <p:ext uri="{BB962C8B-B14F-4D97-AF65-F5344CB8AC3E}">
        <p14:creationId xmlns:p14="http://schemas.microsoft.com/office/powerpoint/2010/main" val="18836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6A11AA-4009-B0DA-F19B-5410F9D13517}"/>
              </a:ext>
            </a:extLst>
          </p:cNvPr>
          <p:cNvSpPr>
            <a:spLocks noGrp="1"/>
          </p:cNvSpPr>
          <p:nvPr>
            <p:ph idx="1"/>
          </p:nvPr>
        </p:nvSpPr>
        <p:spPr>
          <a:xfrm>
            <a:off x="1077619" y="873174"/>
            <a:ext cx="7651602" cy="5282530"/>
          </a:xfrm>
        </p:spPr>
        <p:txBody>
          <a:bodyPr>
            <a:normAutofit/>
          </a:bodyPr>
          <a:lstStyle/>
          <a:p>
            <a:pPr marL="0" indent="0" algn="just">
              <a:buNone/>
            </a:pP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b</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)Samaveda: </a:t>
            </a:r>
          </a:p>
          <a:p>
            <a:pPr algn="just"/>
            <a:r>
              <a:rPr lang="en-US" sz="2800" kern="100" dirty="0">
                <a:effectLst/>
                <a:latin typeface="Cambria" panose="02040503050406030204" pitchFamily="18" charset="0"/>
                <a:ea typeface="Calibri" panose="020F0502020204030204" pitchFamily="34" charset="0"/>
                <a:cs typeface="Times New Roman" panose="02020603050405020304" pitchFamily="18" charset="0"/>
              </a:rPr>
              <a:t>Known as the Veda of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melodies and chants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Samaveda dates back to 1200-800 BCE. This Veda is related to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public worship</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The Samaveda is a compilation of chants and melodies derived from the Rigveda. It is primarily utilized by priests known as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Samavedins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during sacrifice ceremonies and concentrates on the musical parts of Vedic rituals. The Samaveda is considered as the root of the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Indian classical music and dance</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It is considered as the storehouse of the melodious chants.</a:t>
            </a:r>
          </a:p>
          <a:p>
            <a:pPr marL="0" indent="0">
              <a:buNone/>
            </a:pPr>
            <a:endParaRPr lang="en-IN" dirty="0"/>
          </a:p>
        </p:txBody>
      </p:sp>
      <p:pic>
        <p:nvPicPr>
          <p:cNvPr id="4" name="Picture 3">
            <a:extLst>
              <a:ext uri="{FF2B5EF4-FFF2-40B4-BE49-F238E27FC236}">
                <a16:creationId xmlns:a16="http://schemas.microsoft.com/office/drawing/2014/main" id="{9965C7C4-378A-EFE8-42E4-D33AD812F8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033" y="476052"/>
            <a:ext cx="2818008" cy="5462835"/>
          </a:xfrm>
          <a:prstGeom prst="rect">
            <a:avLst/>
          </a:prstGeom>
        </p:spPr>
      </p:pic>
    </p:spTree>
    <p:extLst>
      <p:ext uri="{BB962C8B-B14F-4D97-AF65-F5344CB8AC3E}">
        <p14:creationId xmlns:p14="http://schemas.microsoft.com/office/powerpoint/2010/main" val="3237824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D773DE-30EF-5A4A-1B29-AC0B8026FD5E}"/>
              </a:ext>
            </a:extLst>
          </p:cNvPr>
          <p:cNvSpPr>
            <a:spLocks noGrp="1"/>
          </p:cNvSpPr>
          <p:nvPr>
            <p:ph idx="1"/>
          </p:nvPr>
        </p:nvSpPr>
        <p:spPr>
          <a:xfrm>
            <a:off x="1141412" y="763571"/>
            <a:ext cx="6937359" cy="5027630"/>
          </a:xfrm>
        </p:spPr>
        <p:txBody>
          <a:bodyPr>
            <a:normAutofit fontScale="85000" lnSpcReduction="20000"/>
          </a:bodyPr>
          <a:lstStyle/>
          <a:p>
            <a:pPr marL="0" indent="0" algn="just">
              <a:lnSpc>
                <a:spcPct val="107000"/>
              </a:lnSpc>
              <a:spcAft>
                <a:spcPts val="800"/>
              </a:spcAft>
              <a:buNone/>
            </a:pP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c)Yajurveda: </a:t>
            </a:r>
          </a:p>
          <a:p>
            <a:pPr marL="0" indent="0" algn="just">
              <a:lnSpc>
                <a:spcPct val="107000"/>
              </a:lnSpc>
              <a:spcAft>
                <a:spcPts val="800"/>
              </a:spcAft>
              <a:buNone/>
            </a:pP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Stands to mean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Worship Knowledge</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Yajurveda dates back to 1100-800 BCE; corresponding with Samaveda. It compiles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ritual-offering mantras/chants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These chants were offered by the priest alongside a person who used to perform a ritual. The Yajurveda contains passages and directions for carrying out sacrifice ceremonies. The </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Krishna (Black) Yajurveda and the Shukla (White)</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Yajurveda are its two principal branches. Along with the lyrics, the Yajurveda has prose chapters that serve as instructions for priests performing ceremonies.</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48B0D968-E4A0-4176-D0FF-2A0FE10E7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901" y="545968"/>
            <a:ext cx="2818008" cy="5462835"/>
          </a:xfrm>
          <a:prstGeom prst="rect">
            <a:avLst/>
          </a:prstGeom>
        </p:spPr>
      </p:pic>
    </p:spTree>
    <p:extLst>
      <p:ext uri="{BB962C8B-B14F-4D97-AF65-F5344CB8AC3E}">
        <p14:creationId xmlns:p14="http://schemas.microsoft.com/office/powerpoint/2010/main" val="1773860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6C00-8D9E-7EB4-699B-602E4BA13B7A}"/>
              </a:ext>
            </a:extLst>
          </p:cNvPr>
          <p:cNvSpPr>
            <a:spLocks noGrp="1"/>
          </p:cNvSpPr>
          <p:nvPr>
            <p:ph type="title"/>
          </p:nvPr>
        </p:nvSpPr>
        <p:spPr/>
        <p:txBody>
          <a:bodyPr/>
          <a:lstStyle/>
          <a:p>
            <a:r>
              <a:rPr lang="en-US" dirty="0"/>
              <a:t>Introduction to Course</a:t>
            </a:r>
            <a:endParaRPr lang="en-IN" dirty="0"/>
          </a:p>
        </p:txBody>
      </p:sp>
      <p:sp>
        <p:nvSpPr>
          <p:cNvPr id="3" name="Content Placeholder 2">
            <a:extLst>
              <a:ext uri="{FF2B5EF4-FFF2-40B4-BE49-F238E27FC236}">
                <a16:creationId xmlns:a16="http://schemas.microsoft.com/office/drawing/2014/main" id="{DB01B699-DC7E-62A8-0306-59CAF14B8E5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E8A00A0-7F0A-2C54-2CFA-7AC490DD3475}"/>
              </a:ext>
            </a:extLst>
          </p:cNvPr>
          <p:cNvPicPr>
            <a:picLocks noChangeAspect="1"/>
          </p:cNvPicPr>
          <p:nvPr/>
        </p:nvPicPr>
        <p:blipFill>
          <a:blip r:embed="rId2"/>
          <a:stretch>
            <a:fillRect/>
          </a:stretch>
        </p:blipFill>
        <p:spPr>
          <a:xfrm>
            <a:off x="6263788" y="1825625"/>
            <a:ext cx="4717189" cy="4282944"/>
          </a:xfrm>
          <a:prstGeom prst="rect">
            <a:avLst/>
          </a:prstGeom>
        </p:spPr>
      </p:pic>
      <p:pic>
        <p:nvPicPr>
          <p:cNvPr id="9" name="Picture 8">
            <a:extLst>
              <a:ext uri="{FF2B5EF4-FFF2-40B4-BE49-F238E27FC236}">
                <a16:creationId xmlns:a16="http://schemas.microsoft.com/office/drawing/2014/main" id="{AB72332C-7AB0-EF9A-00D3-ED0FBC65640C}"/>
              </a:ext>
            </a:extLst>
          </p:cNvPr>
          <p:cNvPicPr>
            <a:picLocks noChangeAspect="1"/>
          </p:cNvPicPr>
          <p:nvPr/>
        </p:nvPicPr>
        <p:blipFill>
          <a:blip r:embed="rId3"/>
          <a:stretch>
            <a:fillRect/>
          </a:stretch>
        </p:blipFill>
        <p:spPr>
          <a:xfrm>
            <a:off x="1211023" y="1825625"/>
            <a:ext cx="4492193" cy="4351338"/>
          </a:xfrm>
          <a:prstGeom prst="rect">
            <a:avLst/>
          </a:prstGeom>
        </p:spPr>
      </p:pic>
    </p:spTree>
    <p:extLst>
      <p:ext uri="{BB962C8B-B14F-4D97-AF65-F5344CB8AC3E}">
        <p14:creationId xmlns:p14="http://schemas.microsoft.com/office/powerpoint/2010/main" val="474673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4E4E-D292-177E-8305-6E9F7E822268}"/>
              </a:ext>
            </a:extLst>
          </p:cNvPr>
          <p:cNvSpPr>
            <a:spLocks noGrp="1"/>
          </p:cNvSpPr>
          <p:nvPr>
            <p:ph type="title"/>
          </p:nvPr>
        </p:nvSpPr>
        <p:spPr/>
        <p:txBody>
          <a:bodyPr/>
          <a:lstStyle/>
          <a:p>
            <a:r>
              <a:rPr lang="en-US" dirty="0"/>
              <a:t>Topics discussed in Yajurveda</a:t>
            </a:r>
            <a:endParaRPr lang="en-IN" dirty="0"/>
          </a:p>
        </p:txBody>
      </p:sp>
      <p:sp>
        <p:nvSpPr>
          <p:cNvPr id="3" name="Content Placeholder 2">
            <a:extLst>
              <a:ext uri="{FF2B5EF4-FFF2-40B4-BE49-F238E27FC236}">
                <a16:creationId xmlns:a16="http://schemas.microsoft.com/office/drawing/2014/main" id="{EF7B5EF2-91E6-9AC2-2EAF-3E3AAE2AC46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81353061-2AFB-4F8D-7AF1-F11B8778994E}"/>
              </a:ext>
            </a:extLst>
          </p:cNvPr>
          <p:cNvPicPr>
            <a:picLocks noChangeAspect="1"/>
          </p:cNvPicPr>
          <p:nvPr/>
        </p:nvPicPr>
        <p:blipFill>
          <a:blip r:embed="rId2"/>
          <a:stretch>
            <a:fillRect/>
          </a:stretch>
        </p:blipFill>
        <p:spPr>
          <a:xfrm>
            <a:off x="3289955" y="1825626"/>
            <a:ext cx="3968195" cy="4351338"/>
          </a:xfrm>
          <a:prstGeom prst="rect">
            <a:avLst/>
          </a:prstGeom>
        </p:spPr>
      </p:pic>
    </p:spTree>
    <p:extLst>
      <p:ext uri="{BB962C8B-B14F-4D97-AF65-F5344CB8AC3E}">
        <p14:creationId xmlns:p14="http://schemas.microsoft.com/office/powerpoint/2010/main" val="470755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14C4C8-555D-ACEC-2D39-8F3370C7D9B8}"/>
              </a:ext>
            </a:extLst>
          </p:cNvPr>
          <p:cNvSpPr>
            <a:spLocks noGrp="1"/>
          </p:cNvSpPr>
          <p:nvPr>
            <p:ph idx="1"/>
          </p:nvPr>
        </p:nvSpPr>
        <p:spPr>
          <a:xfrm>
            <a:off x="1226253" y="980388"/>
            <a:ext cx="6748823" cy="5319861"/>
          </a:xfrm>
        </p:spPr>
        <p:txBody>
          <a:bodyPr/>
          <a:lstStyle/>
          <a:p>
            <a:pPr marL="0" indent="0">
              <a:buNone/>
            </a:pP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d)Atharvaveda:</a:t>
            </a:r>
          </a:p>
          <a:p>
            <a:pPr marL="0" indent="0" algn="just">
              <a:buNone/>
            </a:pP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Stands to mean a </a:t>
            </a:r>
            <a:r>
              <a:rPr lang="en-US" sz="2400" u="sng" kern="100" dirty="0">
                <a:effectLst/>
                <a:latin typeface="Cambria" panose="02040503050406030204" pitchFamily="18" charset="0"/>
                <a:ea typeface="Calibri" panose="020F0502020204030204" pitchFamily="34" charset="0"/>
                <a:cs typeface="Times New Roman" panose="02020603050405020304" pitchFamily="18" charset="0"/>
              </a:rPr>
              <a:t>tatpurusha compound</a:t>
            </a: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 of Atharvan, an ancient sage, and knowledge (</a:t>
            </a:r>
            <a:r>
              <a:rPr lang="en-US" sz="2400" kern="100" dirty="0" err="1">
                <a:effectLst/>
                <a:latin typeface="Cambria" panose="02040503050406030204" pitchFamily="18" charset="0"/>
                <a:ea typeface="Calibri" panose="020F0502020204030204" pitchFamily="34" charset="0"/>
                <a:cs typeface="Times New Roman" panose="02020603050405020304" pitchFamily="18" charset="0"/>
              </a:rPr>
              <a:t>atharvan+knowledge</a:t>
            </a: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 it dates back to 1000-800 BCE. The </a:t>
            </a:r>
            <a:r>
              <a:rPr lang="en-US" sz="2400" u="sng" kern="100" dirty="0">
                <a:effectLst/>
                <a:latin typeface="Cambria" panose="02040503050406030204" pitchFamily="18" charset="0"/>
                <a:ea typeface="Calibri" panose="020F0502020204030204" pitchFamily="34" charset="0"/>
                <a:cs typeface="Times New Roman" panose="02020603050405020304" pitchFamily="18" charset="0"/>
              </a:rPr>
              <a:t>daily procedures </a:t>
            </a: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of life are very well enumerated in this Veda. A </a:t>
            </a:r>
            <a:r>
              <a:rPr lang="en-US" sz="2400" u="sng" kern="100" dirty="0">
                <a:effectLst/>
                <a:latin typeface="Cambria" panose="02040503050406030204" pitchFamily="18" charset="0"/>
                <a:ea typeface="Calibri" panose="020F0502020204030204" pitchFamily="34" charset="0"/>
                <a:cs typeface="Times New Roman" panose="02020603050405020304" pitchFamily="18" charset="0"/>
              </a:rPr>
              <a:t>collection of hymns and incantations</a:t>
            </a:r>
            <a:r>
              <a:rPr lang="en-US" sz="2400" kern="100" dirty="0">
                <a:effectLst/>
                <a:latin typeface="Cambria" panose="02040503050406030204" pitchFamily="18" charset="0"/>
                <a:ea typeface="Calibri" panose="020F0502020204030204" pitchFamily="34" charset="0"/>
                <a:cs typeface="Times New Roman" panose="02020603050405020304" pitchFamily="18" charset="0"/>
              </a:rPr>
              <a:t> known as the Atharvaveda. It includes a variety of content, such as prayers, spells, healing methods, and philosophical musings. In terms of presentation and topic matter, the Atharvaveda differs from the other Vedas.</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1E723001-815F-63FE-871B-65DF205AD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3901" y="545968"/>
            <a:ext cx="2818008" cy="5462835"/>
          </a:xfrm>
          <a:prstGeom prst="rect">
            <a:avLst/>
          </a:prstGeom>
        </p:spPr>
      </p:pic>
    </p:spTree>
    <p:extLst>
      <p:ext uri="{BB962C8B-B14F-4D97-AF65-F5344CB8AC3E}">
        <p14:creationId xmlns:p14="http://schemas.microsoft.com/office/powerpoint/2010/main" val="2064047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DE24-F7EB-14A4-3872-C238F40147F0}"/>
              </a:ext>
            </a:extLst>
          </p:cNvPr>
          <p:cNvSpPr>
            <a:spLocks noGrp="1"/>
          </p:cNvSpPr>
          <p:nvPr>
            <p:ph type="title"/>
          </p:nvPr>
        </p:nvSpPr>
        <p:spPr/>
        <p:txBody>
          <a:bodyPr/>
          <a:lstStyle/>
          <a:p>
            <a:endParaRPr lang="en-IN"/>
          </a:p>
        </p:txBody>
      </p:sp>
      <p:graphicFrame>
        <p:nvGraphicFramePr>
          <p:cNvPr id="4" name="Content Placeholder 3">
            <a:extLst>
              <a:ext uri="{FF2B5EF4-FFF2-40B4-BE49-F238E27FC236}">
                <a16:creationId xmlns:a16="http://schemas.microsoft.com/office/drawing/2014/main" id="{F887E8E8-3848-4EEB-C1EC-D8FB249EE2C4}"/>
              </a:ext>
            </a:extLst>
          </p:cNvPr>
          <p:cNvGraphicFramePr>
            <a:graphicFrameLocks noGrp="1"/>
          </p:cNvGraphicFramePr>
          <p:nvPr>
            <p:ph idx="1"/>
            <p:extLst>
              <p:ext uri="{D42A27DB-BD31-4B8C-83A1-F6EECF244321}">
                <p14:modId xmlns:p14="http://schemas.microsoft.com/office/powerpoint/2010/main" val="3309830724"/>
              </p:ext>
            </p:extLst>
          </p:nvPr>
        </p:nvGraphicFramePr>
        <p:xfrm>
          <a:off x="1611983" y="2282984"/>
          <a:ext cx="8993172" cy="3231696"/>
        </p:xfrm>
        <a:graphic>
          <a:graphicData uri="http://schemas.openxmlformats.org/drawingml/2006/table">
            <a:tbl>
              <a:tblPr/>
              <a:tblGrid>
                <a:gridCol w="4496586">
                  <a:extLst>
                    <a:ext uri="{9D8B030D-6E8A-4147-A177-3AD203B41FA5}">
                      <a16:colId xmlns:a16="http://schemas.microsoft.com/office/drawing/2014/main" val="1462831046"/>
                    </a:ext>
                  </a:extLst>
                </a:gridCol>
                <a:gridCol w="4496586">
                  <a:extLst>
                    <a:ext uri="{9D8B030D-6E8A-4147-A177-3AD203B41FA5}">
                      <a16:colId xmlns:a16="http://schemas.microsoft.com/office/drawing/2014/main" val="2235653952"/>
                    </a:ext>
                  </a:extLst>
                </a:gridCol>
              </a:tblGrid>
              <a:tr h="538616">
                <a:tc gridSpan="2">
                  <a:txBody>
                    <a:bodyPr/>
                    <a:lstStyle/>
                    <a:p>
                      <a:pPr algn="ctr" fontAlgn="t"/>
                      <a:r>
                        <a:rPr lang="en-IN" b="1" dirty="0">
                          <a:solidFill>
                            <a:schemeClr val="bg1"/>
                          </a:solidFill>
                          <a:effectLst/>
                        </a:rPr>
                        <a:t>Types of Vedas </a:t>
                      </a:r>
                      <a:endParaRPr lang="en-IN" dirty="0">
                        <a:solidFill>
                          <a:schemeClr val="bg1"/>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491569"/>
                    </a:solidFill>
                  </a:tcPr>
                </a:tc>
                <a:tc hMerge="1">
                  <a:txBody>
                    <a:bodyPr/>
                    <a:lstStyle/>
                    <a:p>
                      <a:endParaRPr lang="en-IN"/>
                    </a:p>
                  </a:txBody>
                  <a:tcPr/>
                </a:tc>
                <a:extLst>
                  <a:ext uri="{0D108BD9-81ED-4DB2-BD59-A6C34878D82A}">
                    <a16:rowId xmlns:a16="http://schemas.microsoft.com/office/drawing/2014/main" val="2330488015"/>
                  </a:ext>
                </a:extLst>
              </a:tr>
              <a:tr h="538616">
                <a:tc>
                  <a:txBody>
                    <a:bodyPr/>
                    <a:lstStyle/>
                    <a:p>
                      <a:pPr algn="ctr" fontAlgn="t"/>
                      <a:r>
                        <a:rPr lang="en-IN" b="1" dirty="0">
                          <a:solidFill>
                            <a:schemeClr val="tx1"/>
                          </a:solidFill>
                          <a:effectLst/>
                        </a:rPr>
                        <a:t>Name of the Veda</a:t>
                      </a:r>
                      <a:endParaRPr lang="en-IN" dirty="0">
                        <a:solidFill>
                          <a:schemeClr val="tx1"/>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algn="ctr" fontAlgn="t"/>
                      <a:r>
                        <a:rPr lang="en-US" b="1" dirty="0">
                          <a:solidFill>
                            <a:schemeClr val="tx1"/>
                          </a:solidFill>
                          <a:effectLst/>
                        </a:rPr>
                        <a:t>Key Features of the Veda</a:t>
                      </a:r>
                      <a:endParaRPr lang="en-US" dirty="0">
                        <a:solidFill>
                          <a:schemeClr val="tx1"/>
                        </a:solidFill>
                        <a:effectLst/>
                      </a:endParaRP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3907272602"/>
                  </a:ext>
                </a:extLst>
              </a:tr>
              <a:tr h="538616">
                <a:tc>
                  <a:txBody>
                    <a:bodyPr/>
                    <a:lstStyle/>
                    <a:p>
                      <a:pPr fontAlgn="t"/>
                      <a:r>
                        <a:rPr lang="en-IN" dirty="0">
                          <a:solidFill>
                            <a:schemeClr val="tx1"/>
                          </a:solidFill>
                          <a:effectLst/>
                        </a:rPr>
                        <a:t>Rig Veda</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US" dirty="0">
                          <a:solidFill>
                            <a:schemeClr val="tx1"/>
                          </a:solidFill>
                          <a:effectLst/>
                        </a:rPr>
                        <a:t>It is the earliest form of Veda</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2479706616"/>
                  </a:ext>
                </a:extLst>
              </a:tr>
              <a:tr h="538616">
                <a:tc>
                  <a:txBody>
                    <a:bodyPr/>
                    <a:lstStyle/>
                    <a:p>
                      <a:pPr fontAlgn="t"/>
                      <a:r>
                        <a:rPr lang="en-IN" dirty="0">
                          <a:solidFill>
                            <a:schemeClr val="tx1"/>
                          </a:solidFill>
                          <a:effectLst/>
                        </a:rPr>
                        <a:t>Samaveda</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US" dirty="0">
                          <a:solidFill>
                            <a:schemeClr val="tx1"/>
                          </a:solidFill>
                          <a:effectLst/>
                        </a:rPr>
                        <a:t>The earliest reference for singing</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2322478259"/>
                  </a:ext>
                </a:extLst>
              </a:tr>
              <a:tr h="538616">
                <a:tc>
                  <a:txBody>
                    <a:bodyPr/>
                    <a:lstStyle/>
                    <a:p>
                      <a:pPr fontAlgn="t"/>
                      <a:r>
                        <a:rPr lang="en-IN" dirty="0">
                          <a:solidFill>
                            <a:schemeClr val="tx1"/>
                          </a:solidFill>
                          <a:effectLst/>
                        </a:rPr>
                        <a:t>Yajurveda</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US" dirty="0">
                          <a:solidFill>
                            <a:schemeClr val="tx1"/>
                          </a:solidFill>
                          <a:effectLst/>
                        </a:rPr>
                        <a:t>It is also called the book of prayers</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3202775936"/>
                  </a:ext>
                </a:extLst>
              </a:tr>
              <a:tr h="538616">
                <a:tc>
                  <a:txBody>
                    <a:bodyPr/>
                    <a:lstStyle/>
                    <a:p>
                      <a:pPr fontAlgn="t"/>
                      <a:r>
                        <a:rPr lang="en-IN">
                          <a:solidFill>
                            <a:schemeClr val="tx1"/>
                          </a:solidFill>
                          <a:effectLst/>
                        </a:rPr>
                        <a:t>Atharvaveda</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tc>
                  <a:txBody>
                    <a:bodyPr/>
                    <a:lstStyle/>
                    <a:p>
                      <a:pPr fontAlgn="t"/>
                      <a:r>
                        <a:rPr lang="en-US" dirty="0">
                          <a:solidFill>
                            <a:schemeClr val="tx1"/>
                          </a:solidFill>
                          <a:effectLst/>
                        </a:rPr>
                        <a:t>The book of magic and charms</a:t>
                      </a:r>
                    </a:p>
                  </a:txBody>
                  <a:tcPr marL="60960" marR="60960" marT="60960" marB="60960">
                    <a:lnL w="3810" cap="flat" cmpd="sng" algn="ctr">
                      <a:solidFill>
                        <a:srgbClr val="444444"/>
                      </a:solidFill>
                      <a:prstDash val="solid"/>
                      <a:round/>
                      <a:headEnd type="none" w="med" len="med"/>
                      <a:tailEnd type="none" w="med" len="med"/>
                    </a:lnL>
                    <a:lnR w="3810" cap="flat" cmpd="sng" algn="ctr">
                      <a:solidFill>
                        <a:srgbClr val="444444"/>
                      </a:solidFill>
                      <a:prstDash val="solid"/>
                      <a:round/>
                      <a:headEnd type="none" w="med" len="med"/>
                      <a:tailEnd type="none" w="med" len="med"/>
                    </a:lnR>
                    <a:lnT w="3810" cap="flat" cmpd="sng" algn="ctr">
                      <a:solidFill>
                        <a:srgbClr val="444444"/>
                      </a:solidFill>
                      <a:prstDash val="solid"/>
                      <a:round/>
                      <a:headEnd type="none" w="med" len="med"/>
                      <a:tailEnd type="none" w="med" len="med"/>
                    </a:lnT>
                    <a:lnB w="3810" cap="flat" cmpd="sng" algn="ctr">
                      <a:solidFill>
                        <a:srgbClr val="444444"/>
                      </a:solidFill>
                      <a:prstDash val="solid"/>
                      <a:round/>
                      <a:headEnd type="none" w="med" len="med"/>
                      <a:tailEnd type="none" w="med" len="med"/>
                    </a:lnB>
                    <a:solidFill>
                      <a:srgbClr val="F1EDFF"/>
                    </a:solidFill>
                  </a:tcPr>
                </a:tc>
                <a:extLst>
                  <a:ext uri="{0D108BD9-81ED-4DB2-BD59-A6C34878D82A}">
                    <a16:rowId xmlns:a16="http://schemas.microsoft.com/office/drawing/2014/main" val="1577478182"/>
                  </a:ext>
                </a:extLst>
              </a:tr>
            </a:tbl>
          </a:graphicData>
        </a:graphic>
      </p:graphicFrame>
    </p:spTree>
    <p:extLst>
      <p:ext uri="{BB962C8B-B14F-4D97-AF65-F5344CB8AC3E}">
        <p14:creationId xmlns:p14="http://schemas.microsoft.com/office/powerpoint/2010/main" val="162955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B72FF-4DCB-1EB5-EA72-057FEEB93BFC}"/>
              </a:ext>
            </a:extLst>
          </p:cNvPr>
          <p:cNvSpPr>
            <a:spLocks noGrp="1"/>
          </p:cNvSpPr>
          <p:nvPr>
            <p:ph type="title"/>
          </p:nvPr>
        </p:nvSpPr>
        <p:spPr/>
        <p:txBody>
          <a:bodyPr/>
          <a:lstStyle/>
          <a:p>
            <a:r>
              <a:rPr lang="en-US" dirty="0"/>
              <a:t>Project management in Ancient days</a:t>
            </a:r>
            <a:endParaRPr lang="en-IN" dirty="0"/>
          </a:p>
        </p:txBody>
      </p:sp>
      <p:pic>
        <p:nvPicPr>
          <p:cNvPr id="7" name="Content Placeholder 6">
            <a:extLst>
              <a:ext uri="{FF2B5EF4-FFF2-40B4-BE49-F238E27FC236}">
                <a16:creationId xmlns:a16="http://schemas.microsoft.com/office/drawing/2014/main" id="{26257F9B-2700-FEE4-125E-D4DFB20B200C}"/>
              </a:ext>
            </a:extLst>
          </p:cNvPr>
          <p:cNvPicPr>
            <a:picLocks noGrp="1" noChangeAspect="1"/>
          </p:cNvPicPr>
          <p:nvPr>
            <p:ph idx="1"/>
          </p:nvPr>
        </p:nvPicPr>
        <p:blipFill>
          <a:blip r:embed="rId2"/>
          <a:stretch>
            <a:fillRect/>
          </a:stretch>
        </p:blipFill>
        <p:spPr>
          <a:xfrm>
            <a:off x="6695766" y="1932380"/>
            <a:ext cx="4602878" cy="3478606"/>
          </a:xfrm>
        </p:spPr>
      </p:pic>
      <p:pic>
        <p:nvPicPr>
          <p:cNvPr id="5" name="Picture 4">
            <a:extLst>
              <a:ext uri="{FF2B5EF4-FFF2-40B4-BE49-F238E27FC236}">
                <a16:creationId xmlns:a16="http://schemas.microsoft.com/office/drawing/2014/main" id="{58F7F860-7D60-950A-5C34-9A42B4829A79}"/>
              </a:ext>
            </a:extLst>
          </p:cNvPr>
          <p:cNvPicPr>
            <a:picLocks noChangeAspect="1"/>
          </p:cNvPicPr>
          <p:nvPr/>
        </p:nvPicPr>
        <p:blipFill>
          <a:blip r:embed="rId3"/>
          <a:stretch>
            <a:fillRect/>
          </a:stretch>
        </p:blipFill>
        <p:spPr>
          <a:xfrm>
            <a:off x="1098494" y="1932380"/>
            <a:ext cx="4602879" cy="3558848"/>
          </a:xfrm>
          <a:prstGeom prst="rect">
            <a:avLst/>
          </a:prstGeom>
        </p:spPr>
      </p:pic>
    </p:spTree>
    <p:extLst>
      <p:ext uri="{BB962C8B-B14F-4D97-AF65-F5344CB8AC3E}">
        <p14:creationId xmlns:p14="http://schemas.microsoft.com/office/powerpoint/2010/main" val="1561068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C9564-5847-3FD2-9FE6-0A74AF38618A}"/>
              </a:ext>
            </a:extLst>
          </p:cNvPr>
          <p:cNvSpPr>
            <a:spLocks noGrp="1"/>
          </p:cNvSpPr>
          <p:nvPr>
            <p:ph idx="1"/>
          </p:nvPr>
        </p:nvSpPr>
        <p:spPr>
          <a:xfrm>
            <a:off x="1028290" y="628077"/>
            <a:ext cx="9905999" cy="4896030"/>
          </a:xfrm>
        </p:spPr>
        <p:txBody>
          <a:bodyPr/>
          <a:lstStyle/>
          <a:p>
            <a:pPr algn="just"/>
            <a:r>
              <a:rPr lang="en-US" b="1" dirty="0">
                <a:effectLst/>
                <a:latin typeface="Cambria" panose="02040503050406030204" pitchFamily="18" charset="0"/>
                <a:ea typeface="Calibri" panose="020F0502020204030204" pitchFamily="34" charset="0"/>
                <a:cs typeface="Times New Roman" panose="02020603050405020304" pitchFamily="18" charset="0"/>
              </a:rPr>
              <a:t>Vedic Literature – </a:t>
            </a:r>
            <a:r>
              <a:rPr lang="en-US" b="1" dirty="0" err="1">
                <a:effectLst/>
                <a:latin typeface="Cambria" panose="02040503050406030204" pitchFamily="18" charset="0"/>
                <a:ea typeface="Calibri" panose="020F0502020204030204" pitchFamily="34" charset="0"/>
                <a:cs typeface="Times New Roman" panose="02020603050405020304" pitchFamily="18" charset="0"/>
              </a:rPr>
              <a:t>Brahamanas</a:t>
            </a:r>
            <a:r>
              <a:rPr lang="en-US" b="1" dirty="0">
                <a:effectLst/>
                <a:latin typeface="Cambria" panose="02040503050406030204" pitchFamily="18" charset="0"/>
                <a:ea typeface="Calibri" panose="020F0502020204030204" pitchFamily="34" charset="0"/>
                <a:cs typeface="Times New Roman" panose="02020603050405020304" pitchFamily="18" charset="0"/>
              </a:rPr>
              <a:t>: </a:t>
            </a:r>
            <a:r>
              <a:rPr lang="en-US" dirty="0">
                <a:effectLst/>
                <a:latin typeface="Cambria" panose="02040503050406030204" pitchFamily="18" charset="0"/>
                <a:ea typeface="Calibri" panose="020F0502020204030204" pitchFamily="34" charset="0"/>
                <a:cs typeface="Times New Roman" panose="02020603050405020304" pitchFamily="18" charset="0"/>
              </a:rPr>
              <a:t>It employs myths and stories to explain and advise Brahmins on how to perform Vedic rituals</a:t>
            </a:r>
            <a:r>
              <a:rPr lang="en-US" b="1" dirty="0">
                <a:latin typeface="Cambria" panose="02040503050406030204" pitchFamily="18" charset="0"/>
                <a:ea typeface="Calibri" panose="020F0502020204030204" pitchFamily="34" charset="0"/>
                <a:cs typeface="Times New Roman" panose="02020603050405020304" pitchFamily="18" charset="0"/>
              </a:rPr>
              <a:t>.</a:t>
            </a:r>
          </a:p>
          <a:p>
            <a:pPr algn="just"/>
            <a:r>
              <a:rPr lang="en-US" dirty="0">
                <a:effectLst/>
                <a:latin typeface="Cambria" panose="02040503050406030204" pitchFamily="18" charset="0"/>
                <a:ea typeface="Calibri" panose="020F0502020204030204" pitchFamily="34" charset="0"/>
                <a:cs typeface="Times New Roman" panose="02020603050405020304" pitchFamily="18" charset="0"/>
              </a:rPr>
              <a:t>They are the prose texts that explain the hymns in the Vedas.</a:t>
            </a:r>
            <a:endParaRPr lang="en-US" b="1" dirty="0">
              <a:effectLst/>
              <a:latin typeface="Cambria" panose="02040503050406030204" pitchFamily="18" charset="0"/>
              <a:ea typeface="Calibri" panose="020F0502020204030204" pitchFamily="34" charset="0"/>
              <a:cs typeface="Times New Roman" panose="02020603050405020304" pitchFamily="18" charset="0"/>
            </a:endParaRPr>
          </a:p>
          <a:p>
            <a:pPr algn="just"/>
            <a:r>
              <a:rPr lang="en-US" dirty="0">
                <a:effectLst/>
                <a:latin typeface="Cambria" panose="02040503050406030204" pitchFamily="18" charset="0"/>
                <a:ea typeface="Calibri" panose="020F0502020204030204" pitchFamily="34" charset="0"/>
                <a:cs typeface="Times New Roman" panose="02020603050405020304" pitchFamily="18" charset="0"/>
              </a:rPr>
              <a:t>Each Veda has at least one Brahmana, and each Brahmana is typically connected to a specific </a:t>
            </a:r>
            <a:r>
              <a:rPr lang="en-US" dirty="0" err="1">
                <a:effectLst/>
                <a:latin typeface="Cambria" panose="02040503050406030204" pitchFamily="18" charset="0"/>
                <a:ea typeface="Calibri" panose="020F0502020204030204" pitchFamily="34" charset="0"/>
                <a:cs typeface="Times New Roman" panose="02020603050405020304" pitchFamily="18" charset="0"/>
              </a:rPr>
              <a:t>Shakha</a:t>
            </a:r>
            <a:r>
              <a:rPr lang="en-US" dirty="0">
                <a:effectLst/>
                <a:latin typeface="Cambria" panose="02040503050406030204" pitchFamily="18" charset="0"/>
                <a:ea typeface="Calibri" panose="020F0502020204030204" pitchFamily="34" charset="0"/>
                <a:cs typeface="Times New Roman" panose="02020603050405020304" pitchFamily="18" charset="0"/>
              </a:rPr>
              <a:t> or Vedic school.</a:t>
            </a:r>
          </a:p>
          <a:p>
            <a:pPr algn="just"/>
            <a:r>
              <a:rPr lang="en-US" dirty="0">
                <a:latin typeface="Cambria" panose="02040503050406030204" pitchFamily="18" charset="0"/>
                <a:ea typeface="Calibri" panose="020F0502020204030204" pitchFamily="34" charset="0"/>
                <a:cs typeface="Times New Roman" panose="02020603050405020304" pitchFamily="18" charset="0"/>
              </a:rPr>
              <a:t>Instruction manuals for performing sacrifices</a:t>
            </a:r>
          </a:p>
          <a:p>
            <a:endParaRPr lang="en-IN" dirty="0"/>
          </a:p>
        </p:txBody>
      </p:sp>
      <p:pic>
        <p:nvPicPr>
          <p:cNvPr id="4" name="Picture 3">
            <a:extLst>
              <a:ext uri="{FF2B5EF4-FFF2-40B4-BE49-F238E27FC236}">
                <a16:creationId xmlns:a16="http://schemas.microsoft.com/office/drawing/2014/main" id="{7ADBBCD2-8AF0-C58C-1204-15B03B15B225}"/>
              </a:ext>
            </a:extLst>
          </p:cNvPr>
          <p:cNvPicPr>
            <a:picLocks noChangeAspect="1"/>
          </p:cNvPicPr>
          <p:nvPr/>
        </p:nvPicPr>
        <p:blipFill>
          <a:blip r:embed="rId2"/>
          <a:stretch>
            <a:fillRect/>
          </a:stretch>
        </p:blipFill>
        <p:spPr>
          <a:xfrm>
            <a:off x="2771480" y="3774108"/>
            <a:ext cx="6146276" cy="3014540"/>
          </a:xfrm>
          <a:prstGeom prst="rect">
            <a:avLst/>
          </a:prstGeom>
        </p:spPr>
      </p:pic>
    </p:spTree>
    <p:extLst>
      <p:ext uri="{BB962C8B-B14F-4D97-AF65-F5344CB8AC3E}">
        <p14:creationId xmlns:p14="http://schemas.microsoft.com/office/powerpoint/2010/main" val="2443014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6BF0-24D7-097E-DAE7-35029784D0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9ACFF3-99E2-7190-750E-581E30990D64}"/>
              </a:ext>
            </a:extLst>
          </p:cNvPr>
          <p:cNvSpPr>
            <a:spLocks noGrp="1"/>
          </p:cNvSpPr>
          <p:nvPr>
            <p:ph idx="1"/>
          </p:nvPr>
        </p:nvSpPr>
        <p:spPr/>
        <p:txBody>
          <a:bodyPr/>
          <a:lstStyle/>
          <a:p>
            <a:r>
              <a:rPr lang="en-US" b="1" kern="100" dirty="0">
                <a:effectLst/>
                <a:latin typeface="Cambria" panose="02040503050406030204" pitchFamily="18" charset="0"/>
                <a:ea typeface="Calibri" panose="020F0502020204030204" pitchFamily="34" charset="0"/>
                <a:cs typeface="Times New Roman" panose="02020603050405020304" pitchFamily="18" charset="0"/>
              </a:rPr>
              <a:t>Vedic Literature –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Aranyakas</a:t>
            </a:r>
            <a:r>
              <a:rPr lang="en-US" b="1" kern="100" dirty="0">
                <a:effectLst/>
                <a:latin typeface="Cambria" panose="02040503050406030204" pitchFamily="18" charset="0"/>
                <a:ea typeface="Calibri" panose="020F0502020204030204" pitchFamily="34" charset="0"/>
                <a:cs typeface="Times New Roman" panose="02020603050405020304" pitchFamily="18" charset="0"/>
              </a:rPr>
              <a:t>:</a:t>
            </a:r>
            <a:r>
              <a:rPr lang="en-IN" b="1" kern="100" dirty="0">
                <a:latin typeface="Calibri" panose="020F0502020204030204" pitchFamily="34" charset="0"/>
                <a:ea typeface="Calibri" panose="020F0502020204030204" pitchFamily="34" charset="0"/>
                <a:cs typeface="Mangal" panose="02040503050203030202" pitchFamily="18" charset="0"/>
              </a:rPr>
              <a:t> </a:t>
            </a:r>
            <a:r>
              <a:rPr lang="en-US" kern="100" dirty="0">
                <a:effectLst/>
                <a:latin typeface="Cambria" panose="02040503050406030204" pitchFamily="18" charset="0"/>
                <a:ea typeface="Calibri" panose="020F0502020204030204" pitchFamily="34" charset="0"/>
                <a:cs typeface="Times New Roman" panose="02020603050405020304" pitchFamily="18" charset="0"/>
              </a:rPr>
              <a:t>A couple of significant facts about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Aranyakas</a:t>
            </a:r>
            <a:r>
              <a:rPr lang="en-US" kern="100" dirty="0">
                <a:effectLst/>
                <a:latin typeface="Cambria" panose="02040503050406030204" pitchFamily="18" charset="0"/>
                <a:ea typeface="Calibri" panose="020F0502020204030204" pitchFamily="34" charset="0"/>
                <a:cs typeface="Times New Roman" panose="02020603050405020304" pitchFamily="18" charset="0"/>
              </a:rPr>
              <a:t> are that they write what are known as Forest Books and that they interpret sacrifice rites in a symbolic and philosophical manner.</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Picture 3">
            <a:extLst>
              <a:ext uri="{FF2B5EF4-FFF2-40B4-BE49-F238E27FC236}">
                <a16:creationId xmlns:a16="http://schemas.microsoft.com/office/drawing/2014/main" id="{5EBBE6B3-8756-87FB-5408-485613C84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32684"/>
            <a:ext cx="3946347" cy="1390650"/>
          </a:xfrm>
          <a:prstGeom prst="rect">
            <a:avLst/>
          </a:prstGeom>
        </p:spPr>
      </p:pic>
      <p:pic>
        <p:nvPicPr>
          <p:cNvPr id="6" name="Picture 5">
            <a:extLst>
              <a:ext uri="{FF2B5EF4-FFF2-40B4-BE49-F238E27FC236}">
                <a16:creationId xmlns:a16="http://schemas.microsoft.com/office/drawing/2014/main" id="{C79D15E6-50B3-8023-62E1-1D1D7C5DCBD9}"/>
              </a:ext>
            </a:extLst>
          </p:cNvPr>
          <p:cNvPicPr>
            <a:picLocks noChangeAspect="1"/>
          </p:cNvPicPr>
          <p:nvPr/>
        </p:nvPicPr>
        <p:blipFill>
          <a:blip r:embed="rId3"/>
          <a:stretch>
            <a:fillRect/>
          </a:stretch>
        </p:blipFill>
        <p:spPr>
          <a:xfrm>
            <a:off x="5811230" y="3347463"/>
            <a:ext cx="4624241" cy="2964437"/>
          </a:xfrm>
          <a:prstGeom prst="rect">
            <a:avLst/>
          </a:prstGeom>
        </p:spPr>
      </p:pic>
    </p:spTree>
    <p:extLst>
      <p:ext uri="{BB962C8B-B14F-4D97-AF65-F5344CB8AC3E}">
        <p14:creationId xmlns:p14="http://schemas.microsoft.com/office/powerpoint/2010/main" val="175651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D8CC52-E39C-23B5-E18E-EF98EFF92E93}"/>
              </a:ext>
            </a:extLst>
          </p:cNvPr>
          <p:cNvSpPr>
            <a:spLocks noGrp="1"/>
          </p:cNvSpPr>
          <p:nvPr>
            <p:ph idx="1"/>
          </p:nvPr>
        </p:nvSpPr>
        <p:spPr>
          <a:xfrm>
            <a:off x="1141412" y="537328"/>
            <a:ext cx="9905999" cy="5253873"/>
          </a:xfrm>
        </p:spPr>
        <p:txBody>
          <a:bodyPr/>
          <a:lstStyle/>
          <a:p>
            <a:pPr marL="0" indent="0" algn="just">
              <a:lnSpc>
                <a:spcPct val="107000"/>
              </a:lnSpc>
              <a:spcAft>
                <a:spcPts val="800"/>
              </a:spcAft>
              <a:buNone/>
            </a:pPr>
            <a:r>
              <a:rPr lang="en-US" sz="2800" b="1" kern="100" dirty="0">
                <a:effectLst/>
                <a:latin typeface="Cambria" panose="02040503050406030204" pitchFamily="18" charset="0"/>
                <a:ea typeface="Calibri" panose="020F0502020204030204" pitchFamily="34" charset="0"/>
                <a:cs typeface="Times New Roman" panose="02020603050405020304" pitchFamily="18" charset="0"/>
              </a:rPr>
              <a:t>4)Vedic Literature – Upanishads</a:t>
            </a:r>
            <a:r>
              <a:rPr lang="en-IN" sz="2800" b="1" kern="100" dirty="0">
                <a:latin typeface="Calibri" panose="020F0502020204030204" pitchFamily="34" charset="0"/>
                <a:ea typeface="Calibri" panose="020F0502020204030204" pitchFamily="34" charset="0"/>
                <a:cs typeface="Mangal" panose="02040503050203030202" pitchFamily="18" charset="0"/>
              </a:rPr>
              <a:t>: </a:t>
            </a:r>
          </a:p>
          <a:p>
            <a:pPr algn="just">
              <a:lnSpc>
                <a:spcPct val="107000"/>
              </a:lnSpc>
              <a:spcAft>
                <a:spcPts val="800"/>
              </a:spcAft>
            </a:pPr>
            <a:r>
              <a:rPr lang="en-US" kern="100" dirty="0">
                <a:latin typeface="Cambria" panose="02040503050406030204" pitchFamily="18" charset="0"/>
                <a:ea typeface="Calibri" panose="020F0502020204030204" pitchFamily="34" charset="0"/>
                <a:cs typeface="Times New Roman" panose="02020603050405020304" pitchFamily="18" charset="0"/>
              </a:rPr>
              <a:t>It essentially means sitting near a guru and receiving the wisdom through a teaching-learning process </a:t>
            </a:r>
            <a:endParaRPr lang="en-IN" kern="100" dirty="0">
              <a:latin typeface="Cambria" panose="020405030504060302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There are 108 Upanishads, which is one of their key characteristics. 13 of the 108 Upanishads are regarded as being the most important. Upanishads play a significant role in elucidating the ideas of "Atman" and "Brahman." It also includes philosophical thoughts on the following ideas: Expiation, Body, and Universe.</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F62E611A-F01D-CBAC-7713-B5723858CB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385" y="4756962"/>
            <a:ext cx="5128182" cy="1832374"/>
          </a:xfrm>
          <a:prstGeom prst="rect">
            <a:avLst/>
          </a:prstGeom>
        </p:spPr>
      </p:pic>
    </p:spTree>
    <p:extLst>
      <p:ext uri="{BB962C8B-B14F-4D97-AF65-F5344CB8AC3E}">
        <p14:creationId xmlns:p14="http://schemas.microsoft.com/office/powerpoint/2010/main" val="1393855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F833C-0D01-8A5F-9929-4E437388921F}"/>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51E3F3F-0CFA-6FC4-B4AA-8FED019D82D9}"/>
              </a:ext>
            </a:extLst>
          </p:cNvPr>
          <p:cNvPicPr>
            <a:picLocks noGrp="1" noChangeAspect="1"/>
          </p:cNvPicPr>
          <p:nvPr>
            <p:ph idx="1"/>
          </p:nvPr>
        </p:nvPicPr>
        <p:blipFill>
          <a:blip r:embed="rId2"/>
          <a:stretch>
            <a:fillRect/>
          </a:stretch>
        </p:blipFill>
        <p:spPr>
          <a:xfrm>
            <a:off x="3120272" y="1792863"/>
            <a:ext cx="5627802" cy="4700012"/>
          </a:xfrm>
        </p:spPr>
      </p:pic>
    </p:spTree>
    <p:extLst>
      <p:ext uri="{BB962C8B-B14F-4D97-AF65-F5344CB8AC3E}">
        <p14:creationId xmlns:p14="http://schemas.microsoft.com/office/powerpoint/2010/main" val="13905253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1548-53E2-B8D2-FFB0-FF82BF1FCFF6}"/>
              </a:ext>
            </a:extLst>
          </p:cNvPr>
          <p:cNvSpPr>
            <a:spLocks noGrp="1"/>
          </p:cNvSpPr>
          <p:nvPr>
            <p:ph type="title"/>
          </p:nvPr>
        </p:nvSpPr>
        <p:spPr/>
        <p:txBody>
          <a:bodyPr>
            <a:normAutofit fontScale="90000"/>
          </a:bodyPr>
          <a:lstStyle/>
          <a:p>
            <a:r>
              <a:rPr lang="en-IN" b="1" kern="100" dirty="0">
                <a:effectLst/>
                <a:latin typeface="Cambria" panose="02040503050406030204" pitchFamily="18" charset="0"/>
                <a:ea typeface="Calibri" panose="020F0502020204030204" pitchFamily="34" charset="0"/>
                <a:cs typeface="Times New Roman" panose="02020603050405020304" pitchFamily="18" charset="0"/>
              </a:rPr>
              <a:t>The </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Itihasas</a:t>
            </a:r>
            <a:r>
              <a:rPr lang="en-IN" b="1" kern="100" dirty="0">
                <a:effectLst/>
                <a:latin typeface="Cambria" panose="02040503050406030204" pitchFamily="18" charset="0"/>
                <a:ea typeface="Calibri" panose="020F0502020204030204" pitchFamily="34" charset="0"/>
                <a:cs typeface="Times New Roman" panose="02020603050405020304" pitchFamily="18" charset="0"/>
              </a:rPr>
              <a:t>— Ramayana and Mahabharata</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graphicFrame>
        <p:nvGraphicFramePr>
          <p:cNvPr id="4" name="Content Placeholder 3">
            <a:extLst>
              <a:ext uri="{FF2B5EF4-FFF2-40B4-BE49-F238E27FC236}">
                <a16:creationId xmlns:a16="http://schemas.microsoft.com/office/drawing/2014/main" id="{5CE0CE97-91F4-71DA-C18A-D4A9FF2A7F25}"/>
              </a:ext>
            </a:extLst>
          </p:cNvPr>
          <p:cNvGraphicFramePr>
            <a:graphicFrameLocks noGrp="1"/>
          </p:cNvGraphicFramePr>
          <p:nvPr>
            <p:ph idx="1"/>
            <p:extLst>
              <p:ext uri="{D42A27DB-BD31-4B8C-83A1-F6EECF244321}">
                <p14:modId xmlns:p14="http://schemas.microsoft.com/office/powerpoint/2010/main" val="21843736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05855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EE10-1F4B-C0EC-2530-81AD1825459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D18FE30D-6386-F9DA-F1B1-05A2B519C1F9}"/>
              </a:ext>
            </a:extLst>
          </p:cNvPr>
          <p:cNvSpPr>
            <a:spLocks noGrp="1"/>
          </p:cNvSpPr>
          <p:nvPr>
            <p:ph idx="1"/>
          </p:nvPr>
        </p:nvSpPr>
        <p:spPr/>
        <p:txBody>
          <a:bodyPr/>
          <a:lstStyle/>
          <a:p>
            <a:r>
              <a:rPr lang="en-IN" sz="2000" b="1" dirty="0">
                <a:effectLst/>
                <a:latin typeface="Cambria" panose="02040503050406030204" pitchFamily="18" charset="0"/>
                <a:ea typeface="Calibri" panose="020F0502020204030204" pitchFamily="34" charset="0"/>
                <a:cs typeface="Mangal" panose="02040503050203030202" pitchFamily="18" charset="0"/>
              </a:rPr>
              <a:t>The Ramayana: </a:t>
            </a:r>
          </a:p>
          <a:p>
            <a:r>
              <a:rPr lang="en-IN" sz="2000" dirty="0">
                <a:effectLst/>
                <a:latin typeface="Cambria" panose="02040503050406030204" pitchFamily="18" charset="0"/>
                <a:ea typeface="Calibri" panose="020F0502020204030204" pitchFamily="34" charset="0"/>
                <a:cs typeface="Mangal" panose="02040503050203030202" pitchFamily="18" charset="0"/>
              </a:rPr>
              <a:t>Ramayana literally translates to "the journey of Rama.“</a:t>
            </a:r>
            <a:endParaRPr lang="en-IN" sz="2000" b="1" dirty="0">
              <a:latin typeface="Cambria" panose="02040503050406030204" pitchFamily="18" charset="0"/>
              <a:ea typeface="Calibri" panose="020F0502020204030204" pitchFamily="34" charset="0"/>
              <a:cs typeface="Mangal" panose="02040503050203030202" pitchFamily="18" charset="0"/>
            </a:endParaRPr>
          </a:p>
          <a:p>
            <a:r>
              <a:rPr lang="en-IN" dirty="0">
                <a:hlinkClick r:id="rId2"/>
              </a:rPr>
              <a:t>https://www.youtube.com/watch?v=DejlW4Y0rIg</a:t>
            </a:r>
            <a:endParaRPr lang="en-IN" sz="1800" b="1" dirty="0">
              <a:latin typeface="Cambria" panose="02040503050406030204" pitchFamily="18"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2B60B79D-F636-FDD9-BDF0-7CD2B6EB0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3674" y="2097088"/>
            <a:ext cx="3463270" cy="3973774"/>
          </a:xfrm>
          <a:prstGeom prst="rect">
            <a:avLst/>
          </a:prstGeom>
        </p:spPr>
      </p:pic>
    </p:spTree>
    <p:extLst>
      <p:ext uri="{BB962C8B-B14F-4D97-AF65-F5344CB8AC3E}">
        <p14:creationId xmlns:p14="http://schemas.microsoft.com/office/powerpoint/2010/main" val="3638645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D25DF-E120-A682-D689-FBF9C872D6D1}"/>
              </a:ext>
            </a:extLst>
          </p:cNvPr>
          <p:cNvSpPr>
            <a:spLocks noGrp="1"/>
          </p:cNvSpPr>
          <p:nvPr>
            <p:ph type="title"/>
          </p:nvPr>
        </p:nvSpPr>
        <p:spPr/>
        <p:txBody>
          <a:bodyPr/>
          <a:lstStyle/>
          <a:p>
            <a:r>
              <a:rPr lang="en-US" dirty="0"/>
              <a:t>Introduction to Course</a:t>
            </a:r>
            <a:endParaRPr lang="en-IN" dirty="0"/>
          </a:p>
        </p:txBody>
      </p:sp>
      <p:pic>
        <p:nvPicPr>
          <p:cNvPr id="5" name="Content Placeholder 4">
            <a:extLst>
              <a:ext uri="{FF2B5EF4-FFF2-40B4-BE49-F238E27FC236}">
                <a16:creationId xmlns:a16="http://schemas.microsoft.com/office/drawing/2014/main" id="{50EBB4E7-FDA1-169C-7BEE-5533603B21A9}"/>
              </a:ext>
            </a:extLst>
          </p:cNvPr>
          <p:cNvPicPr>
            <a:picLocks noGrp="1" noChangeAspect="1"/>
          </p:cNvPicPr>
          <p:nvPr>
            <p:ph idx="1"/>
          </p:nvPr>
        </p:nvPicPr>
        <p:blipFill>
          <a:blip r:embed="rId2"/>
          <a:stretch>
            <a:fillRect/>
          </a:stretch>
        </p:blipFill>
        <p:spPr>
          <a:xfrm>
            <a:off x="2950590" y="1442302"/>
            <a:ext cx="6381946" cy="4845376"/>
          </a:xfrm>
        </p:spPr>
      </p:pic>
    </p:spTree>
    <p:extLst>
      <p:ext uri="{BB962C8B-B14F-4D97-AF65-F5344CB8AC3E}">
        <p14:creationId xmlns:p14="http://schemas.microsoft.com/office/powerpoint/2010/main" val="3140694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D944-185D-8CE1-663E-1A237E2083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312D88-DEC0-5575-7023-5B7EF1FDBCFD}"/>
              </a:ext>
            </a:extLst>
          </p:cNvPr>
          <p:cNvSpPr>
            <a:spLocks noGrp="1"/>
          </p:cNvSpPr>
          <p:nvPr>
            <p:ph idx="1"/>
          </p:nvPr>
        </p:nvSpPr>
        <p:spPr/>
        <p:txBody>
          <a:bodyPr/>
          <a:lstStyle/>
          <a:p>
            <a:r>
              <a:rPr lang="en-US" sz="2000" b="1" kern="100" dirty="0">
                <a:effectLst/>
                <a:latin typeface="Cambria" panose="02040503050406030204" pitchFamily="18" charset="0"/>
                <a:ea typeface="Calibri" panose="020F0502020204030204" pitchFamily="34" charset="0"/>
                <a:cs typeface="Times New Roman" panose="02020603050405020304" pitchFamily="18" charset="0"/>
              </a:rPr>
              <a:t>The Mahabharata</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r>
              <a:rPr lang="en-US" sz="2000" kern="100" dirty="0">
                <a:effectLst/>
                <a:latin typeface="Cambria" panose="02040503050406030204" pitchFamily="18" charset="0"/>
                <a:ea typeface="Calibri" panose="020F0502020204030204" pitchFamily="34" charset="0"/>
                <a:cs typeface="Times New Roman" panose="02020603050405020304" pitchFamily="18" charset="0"/>
              </a:rPr>
              <a:t>The </a:t>
            </a: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Hastinapura</a:t>
            </a:r>
            <a:r>
              <a:rPr lang="en-US" sz="2000" kern="100" dirty="0">
                <a:effectLst/>
                <a:latin typeface="Cambria" panose="02040503050406030204" pitchFamily="18" charset="0"/>
                <a:ea typeface="Calibri" panose="020F0502020204030204" pitchFamily="34" charset="0"/>
                <a:cs typeface="Times New Roman" panose="02020603050405020304" pitchFamily="18" charset="0"/>
              </a:rPr>
              <a:t> Kingdom's struggle between two bands of brothers, which culminates in a huge battle, is essentially the subject of the Mahabharata.</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r>
              <a:rPr lang="en-IN" sz="2800" dirty="0">
                <a:hlinkClick r:id="rId2"/>
              </a:rPr>
              <a:t>https://www.youtube.com/watch?v=yh4OxzEFFzA</a:t>
            </a:r>
            <a:endParaRPr lang="en-IN" sz="2800" dirty="0"/>
          </a:p>
          <a:p>
            <a:endParaRPr lang="en-IN" dirty="0"/>
          </a:p>
        </p:txBody>
      </p:sp>
      <p:pic>
        <p:nvPicPr>
          <p:cNvPr id="5" name="Picture 4">
            <a:extLst>
              <a:ext uri="{FF2B5EF4-FFF2-40B4-BE49-F238E27FC236}">
                <a16:creationId xmlns:a16="http://schemas.microsoft.com/office/drawing/2014/main" id="{7DAA6B36-93B0-0CA9-DACD-4ADD611DF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4177" y="4020344"/>
            <a:ext cx="4373234" cy="2361690"/>
          </a:xfrm>
          <a:prstGeom prst="rect">
            <a:avLst/>
          </a:prstGeom>
        </p:spPr>
      </p:pic>
    </p:spTree>
    <p:extLst>
      <p:ext uri="{BB962C8B-B14F-4D97-AF65-F5344CB8AC3E}">
        <p14:creationId xmlns:p14="http://schemas.microsoft.com/office/powerpoint/2010/main" val="766440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2708-D0B6-6215-DEE8-839E241BC147}"/>
              </a:ext>
            </a:extLst>
          </p:cNvPr>
          <p:cNvSpPr>
            <a:spLocks noGrp="1"/>
          </p:cNvSpPr>
          <p:nvPr>
            <p:ph type="title"/>
          </p:nvPr>
        </p:nvSpPr>
        <p:spPr/>
        <p:txBody>
          <a:bodyPr>
            <a:normAutofit/>
          </a:bodyPr>
          <a:lstStyle/>
          <a:p>
            <a:r>
              <a:rPr lang="en-IN" sz="2800" b="1" dirty="0">
                <a:effectLst/>
                <a:latin typeface="Cambria" panose="02040503050406030204" pitchFamily="18" charset="0"/>
                <a:ea typeface="Calibri" panose="020F0502020204030204" pitchFamily="34" charset="0"/>
                <a:cs typeface="Times New Roman" panose="02020603050405020304" pitchFamily="18" charset="0"/>
              </a:rPr>
              <a:t>Importance in regional versions of Ramayana and Mahabharata</a:t>
            </a:r>
            <a:endParaRPr lang="en-IN" sz="4800" dirty="0"/>
          </a:p>
        </p:txBody>
      </p:sp>
      <p:sp>
        <p:nvSpPr>
          <p:cNvPr id="3" name="Content Placeholder 2">
            <a:extLst>
              <a:ext uri="{FF2B5EF4-FFF2-40B4-BE49-F238E27FC236}">
                <a16:creationId xmlns:a16="http://schemas.microsoft.com/office/drawing/2014/main" id="{6F8F083D-82F3-E7D0-82F9-2D7637D00410}"/>
              </a:ext>
            </a:extLst>
          </p:cNvPr>
          <p:cNvSpPr>
            <a:spLocks noGrp="1"/>
          </p:cNvSpPr>
          <p:nvPr>
            <p:ph idx="1"/>
          </p:nvPr>
        </p:nvSpPr>
        <p:spPr>
          <a:xfrm>
            <a:off x="1141413" y="2249486"/>
            <a:ext cx="8125136" cy="4226727"/>
          </a:xfrm>
        </p:spPr>
        <p:txBody>
          <a:bodyPr>
            <a:normAutofit fontScale="77500" lnSpcReduction="20000"/>
          </a:bodyPr>
          <a:lstStyle/>
          <a:p>
            <a:pPr marL="0" indent="0">
              <a:buNone/>
            </a:pPr>
            <a:r>
              <a:rPr lang="en-US" dirty="0">
                <a:effectLst/>
                <a:latin typeface="Cambria" panose="02040503050406030204" pitchFamily="18" charset="0"/>
                <a:ea typeface="Calibri" panose="020F0502020204030204" pitchFamily="34" charset="0"/>
                <a:cs typeface="Times New Roman" panose="02020603050405020304" pitchFamily="18" charset="0"/>
              </a:rPr>
              <a:t>The Ramayana and Mahabharata have been repeated and changed in a variety of regional languages, giving rise to numerous variants that combine regional traditions, rituals, and interpretations</a:t>
            </a:r>
          </a:p>
          <a:p>
            <a:pPr marL="0" indent="0" algn="just">
              <a:lnSpc>
                <a:spcPct val="107000"/>
              </a:lnSpc>
              <a:spcAft>
                <a:spcPts val="800"/>
              </a:spcAft>
              <a:buNone/>
            </a:pPr>
            <a:r>
              <a:rPr lang="en-US" kern="100" dirty="0">
                <a:effectLst/>
                <a:latin typeface="Cambria" panose="02040503050406030204" pitchFamily="18" charset="0"/>
                <a:ea typeface="Calibri" panose="020F0502020204030204" pitchFamily="34" charset="0"/>
                <a:cs typeface="Times New Roman" panose="02020603050405020304" pitchFamily="18" charset="0"/>
              </a:rPr>
              <a:t>1)</a:t>
            </a:r>
            <a:r>
              <a:rPr lang="en-US" u="sng" kern="100" dirty="0" err="1">
                <a:effectLst/>
                <a:latin typeface="Cambria" panose="02040503050406030204" pitchFamily="18" charset="0"/>
                <a:ea typeface="Calibri" panose="020F0502020204030204" pitchFamily="34" charset="0"/>
                <a:cs typeface="Times New Roman" panose="02020603050405020304" pitchFamily="18" charset="0"/>
              </a:rPr>
              <a:t>Ramcharitmanas</a:t>
            </a:r>
            <a:r>
              <a:rPr lang="en-US"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Ramcharitmanas</a:t>
            </a:r>
            <a:r>
              <a:rPr lang="en-US" kern="100" dirty="0">
                <a:effectLst/>
                <a:latin typeface="Cambria" panose="02040503050406030204" pitchFamily="18" charset="0"/>
                <a:ea typeface="Calibri" panose="020F0502020204030204" pitchFamily="34" charset="0"/>
                <a:cs typeface="Times New Roman" panose="02020603050405020304" pitchFamily="18" charset="0"/>
              </a:rPr>
              <a:t> is a well-known Hindi translation of the Ramayana, and it was written by the saintly poet Tulsidas in the sixteenth century. It places a strong emphasis on devotion to Lord Rama and is written in the Awadhi dialect.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US" kern="100" dirty="0">
                <a:effectLst/>
                <a:latin typeface="Cambria" panose="02040503050406030204" pitchFamily="18" charset="0"/>
                <a:ea typeface="Calibri" panose="020F0502020204030204" pitchFamily="34" charset="0"/>
                <a:cs typeface="Times New Roman" panose="02020603050405020304" pitchFamily="18" charset="0"/>
              </a:rPr>
              <a:t>2)</a:t>
            </a:r>
            <a:r>
              <a:rPr lang="en-US" u="sng" kern="100" dirty="0" err="1">
                <a:effectLst/>
                <a:latin typeface="Cambria" panose="02040503050406030204" pitchFamily="18" charset="0"/>
                <a:ea typeface="Calibri" panose="020F0502020204030204" pitchFamily="34" charset="0"/>
                <a:cs typeface="Times New Roman" panose="02020603050405020304" pitchFamily="18" charset="0"/>
              </a:rPr>
              <a:t>Kambaramayanam</a:t>
            </a:r>
            <a:r>
              <a:rPr lang="en-US"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Kambaramayanam</a:t>
            </a:r>
            <a:r>
              <a:rPr lang="en-US" kern="100" dirty="0">
                <a:effectLst/>
                <a:latin typeface="Cambria" panose="02040503050406030204" pitchFamily="18" charset="0"/>
                <a:ea typeface="Calibri" panose="020F0502020204030204" pitchFamily="34" charset="0"/>
                <a:cs typeface="Times New Roman" panose="02020603050405020304" pitchFamily="18" charset="0"/>
              </a:rPr>
              <a:t> is a Tamil translation of the Ramayana, and it was written in the 12th century by the Tamil poet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Kambar</a:t>
            </a:r>
            <a:r>
              <a:rPr lang="en-US" kern="100" dirty="0">
                <a:effectLst/>
                <a:latin typeface="Cambria" panose="02040503050406030204" pitchFamily="18" charset="0"/>
                <a:ea typeface="Calibri" panose="020F0502020204030204" pitchFamily="34" charset="0"/>
                <a:cs typeface="Times New Roman" panose="02020603050405020304" pitchFamily="18" charset="0"/>
              </a:rPr>
              <a:t>. It contains cultural and folkloric themes from the area.</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F3D108DE-C36B-85D0-A64C-DE21802F9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5658" y="1008669"/>
            <a:ext cx="2535810" cy="5090474"/>
          </a:xfrm>
          <a:prstGeom prst="rect">
            <a:avLst/>
          </a:prstGeom>
        </p:spPr>
      </p:pic>
    </p:spTree>
    <p:extLst>
      <p:ext uri="{BB962C8B-B14F-4D97-AF65-F5344CB8AC3E}">
        <p14:creationId xmlns:p14="http://schemas.microsoft.com/office/powerpoint/2010/main" val="427363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6B96-4075-73A8-6538-C44F95B968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EEBEBEA-B587-A649-A7A5-8EAB45DBA819}"/>
              </a:ext>
            </a:extLst>
          </p:cNvPr>
          <p:cNvSpPr>
            <a:spLocks noGrp="1"/>
          </p:cNvSpPr>
          <p:nvPr>
            <p:ph idx="1"/>
          </p:nvPr>
        </p:nvSpPr>
        <p:spPr>
          <a:xfrm>
            <a:off x="1297953" y="2183499"/>
            <a:ext cx="9905999" cy="3541714"/>
          </a:xfrm>
        </p:spPr>
        <p:txBody>
          <a:bodyPr/>
          <a:lstStyle/>
          <a:p>
            <a:pPr marL="0" indent="0" algn="just">
              <a:buNone/>
            </a:pPr>
            <a:r>
              <a:rPr lang="en-US" kern="100" dirty="0">
                <a:effectLst/>
                <a:latin typeface="Cambria" panose="02040503050406030204" pitchFamily="18" charset="0"/>
                <a:ea typeface="Calibri" panose="020F0502020204030204" pitchFamily="34" charset="0"/>
                <a:cs typeface="Times New Roman" panose="02020603050405020304" pitchFamily="18" charset="0"/>
              </a:rPr>
              <a:t>3)The Mahabharata has been retold in a number of regional Indian languages, including Bengali, Kannada, Telugu, and Malayalam, among others. Each variation includes the distinctive regional flavor and cultural quirks.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EBD344F9-16B9-0E35-8C15-16535ABC1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833" y="4127762"/>
            <a:ext cx="3722606" cy="2414440"/>
          </a:xfrm>
          <a:prstGeom prst="rect">
            <a:avLst/>
          </a:prstGeom>
        </p:spPr>
      </p:pic>
      <p:pic>
        <p:nvPicPr>
          <p:cNvPr id="7" name="Picture 6">
            <a:extLst>
              <a:ext uri="{FF2B5EF4-FFF2-40B4-BE49-F238E27FC236}">
                <a16:creationId xmlns:a16="http://schemas.microsoft.com/office/drawing/2014/main" id="{E912DB4E-4F85-7E4A-5D18-21BE39B1B0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588" y="4127761"/>
            <a:ext cx="4288214" cy="2414441"/>
          </a:xfrm>
          <a:prstGeom prst="rect">
            <a:avLst/>
          </a:prstGeom>
        </p:spPr>
      </p:pic>
    </p:spTree>
    <p:extLst>
      <p:ext uri="{BB962C8B-B14F-4D97-AF65-F5344CB8AC3E}">
        <p14:creationId xmlns:p14="http://schemas.microsoft.com/office/powerpoint/2010/main" val="611375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549EB-B22A-D843-924C-A3D1522AF519}"/>
              </a:ext>
            </a:extLst>
          </p:cNvPr>
          <p:cNvSpPr>
            <a:spLocks noGrp="1"/>
          </p:cNvSpPr>
          <p:nvPr>
            <p:ph idx="1"/>
          </p:nvPr>
        </p:nvSpPr>
        <p:spPr>
          <a:xfrm>
            <a:off x="650450" y="273378"/>
            <a:ext cx="10916240" cy="6221690"/>
          </a:xfrm>
        </p:spPr>
        <p:txBody>
          <a:bodyPr>
            <a:normAutofit fontScale="85000" lnSpcReduction="10000"/>
          </a:bodyPr>
          <a:lstStyle/>
          <a:p>
            <a:pPr algn="ctr">
              <a:lnSpc>
                <a:spcPct val="107000"/>
              </a:lnSpc>
              <a:spcAft>
                <a:spcPts val="800"/>
              </a:spcAft>
            </a:pPr>
            <a:r>
              <a:rPr lang="en-IN" sz="1800" b="1" kern="0" dirty="0">
                <a:effectLst/>
                <a:highlight>
                  <a:srgbClr val="D3D3D3"/>
                </a:highlight>
                <a:latin typeface="Cambria" panose="02040503050406030204" pitchFamily="18" charset="0"/>
                <a:ea typeface="Calibri" panose="020F0502020204030204" pitchFamily="34" charset="0"/>
                <a:cs typeface="Times New Roman" panose="02020603050405020304" pitchFamily="18" charset="0"/>
              </a:rPr>
              <a:t>Let’s check the take away from this Lecture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kern="0" dirty="0">
                <a:effectLst/>
                <a:latin typeface="Cambria" panose="02040503050406030204" pitchFamily="18" charset="0"/>
                <a:ea typeface="Calibri" panose="020F0502020204030204" pitchFamily="34" charset="0"/>
                <a:cs typeface="Times New Roman" panose="02020603050405020304" pitchFamily="18" charset="0"/>
              </a:rPr>
              <a:t>Multiple Choice Questions (MCQ)</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IN" sz="18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 is derived from the _______ Bharata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Vedic</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Sanskrit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Hindi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Marathi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Which of the following emperor has </a:t>
            </a: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ruled over a vast territory of </a:t>
            </a:r>
            <a:r>
              <a:rPr lang="en-IN" sz="18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British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Mughals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Marathas</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Bharata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Which of the following are included in land of rare natural endowments in </a:t>
            </a:r>
            <a:r>
              <a:rPr lang="en-IN" sz="1800" kern="1800" dirty="0" err="1">
                <a:effectLst/>
                <a:latin typeface="Cambria" panose="02040503050406030204" pitchFamily="18" charset="0"/>
                <a:ea typeface="Times New Roman" panose="02020603050405020304" pitchFamily="18" charset="0"/>
                <a:cs typeface="Times New Roman" panose="02020603050405020304" pitchFamily="18" charset="0"/>
              </a:rPr>
              <a:t>Bharatvarsha</a:t>
            </a: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Geographical features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Ecosystems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Flora, and fauna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All of the above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94154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0C1A8D-7361-4BDE-431D-964B674F6E5D}"/>
              </a:ext>
            </a:extLst>
          </p:cNvPr>
          <p:cNvSpPr>
            <a:spLocks noGrp="1"/>
          </p:cNvSpPr>
          <p:nvPr>
            <p:ph idx="1"/>
          </p:nvPr>
        </p:nvSpPr>
        <p:spPr>
          <a:xfrm>
            <a:off x="838200" y="612744"/>
            <a:ext cx="10515600" cy="5771610"/>
          </a:xfrm>
        </p:spPr>
        <p:txBody>
          <a:bodyPr>
            <a:normAutofit fontScale="92500" lnSpcReduction="10000"/>
          </a:bodyPr>
          <a:lstStyle/>
          <a:p>
            <a:pPr marL="0" lvl="0" indent="0">
              <a:lnSpc>
                <a:spcPct val="107000"/>
              </a:lnSpc>
              <a:buNone/>
            </a:pP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The Vedic literature consists of ____ Vedas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One</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Two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Three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Four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Out of 108 Upanishads, ____ are considered the major ones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108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IN" sz="1800" kern="1800" dirty="0">
                <a:effectLst/>
                <a:latin typeface="Cambria" panose="02040503050406030204" pitchFamily="18" charset="0"/>
                <a:ea typeface="Times New Roman" panose="02020603050405020304" pitchFamily="18" charset="0"/>
                <a:cs typeface="Times New Roman" panose="02020603050405020304" pitchFamily="18" charset="0"/>
              </a:rPr>
              <a:t>56</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13</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1 </a:t>
            </a:r>
            <a:r>
              <a:rPr lang="en-US" sz="1800" b="1"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Mahabharata is based on ____</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Pandavs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Kauravas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Krishna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All of the above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457200" indent="0" algn="r">
              <a:lnSpc>
                <a:spcPct val="107000"/>
              </a:lnSpc>
              <a:spcAft>
                <a:spcPts val="800"/>
              </a:spcAft>
              <a:buNone/>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25586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3535-4B18-A8A2-6899-2391B059503C}"/>
              </a:ext>
            </a:extLst>
          </p:cNvPr>
          <p:cNvSpPr>
            <a:spLocks noGrp="1"/>
          </p:cNvSpPr>
          <p:nvPr>
            <p:ph type="title"/>
          </p:nvPr>
        </p:nvSpPr>
        <p:spPr>
          <a:xfrm>
            <a:off x="1240795" y="118898"/>
            <a:ext cx="9905998" cy="1478570"/>
          </a:xfrm>
        </p:spPr>
        <p:txBody>
          <a:bodyPr>
            <a:normAutofit/>
          </a:bodyPr>
          <a:lstStyle/>
          <a:p>
            <a:r>
              <a:rPr lang="en-US" dirty="0"/>
              <a:t>Lecture 02- The Puranas &amp; Upanishads</a:t>
            </a:r>
            <a:br>
              <a:rPr lang="en-US" dirty="0"/>
            </a:br>
            <a:endParaRPr lang="en-IN" dirty="0"/>
          </a:p>
        </p:txBody>
      </p:sp>
      <p:sp>
        <p:nvSpPr>
          <p:cNvPr id="3" name="Content Placeholder 2">
            <a:extLst>
              <a:ext uri="{FF2B5EF4-FFF2-40B4-BE49-F238E27FC236}">
                <a16:creationId xmlns:a16="http://schemas.microsoft.com/office/drawing/2014/main" id="{BADA3A81-A40A-5B7D-9C78-6DB9F73E6036}"/>
              </a:ext>
            </a:extLst>
          </p:cNvPr>
          <p:cNvSpPr>
            <a:spLocks noGrp="1"/>
          </p:cNvSpPr>
          <p:nvPr>
            <p:ph idx="1"/>
          </p:nvPr>
        </p:nvSpPr>
        <p:spPr>
          <a:xfrm>
            <a:off x="1141412" y="1112363"/>
            <a:ext cx="10104765" cy="4678838"/>
          </a:xfrm>
        </p:spPr>
        <p:txBody>
          <a:bodyPr/>
          <a:lstStyle/>
          <a:p>
            <a:r>
              <a:rPr lang="en-IN" b="1" kern="100" dirty="0">
                <a:effectLst/>
                <a:latin typeface="Cambria" panose="02040503050406030204" pitchFamily="18" charset="0"/>
                <a:ea typeface="Calibri" panose="020F0502020204030204" pitchFamily="34" charset="0"/>
                <a:cs typeface="Times New Roman" panose="02020603050405020304" pitchFamily="18" charset="0"/>
              </a:rPr>
              <a:t>The Puranas:</a:t>
            </a:r>
          </a:p>
          <a:p>
            <a:r>
              <a:rPr lang="en-IN" kern="100" dirty="0">
                <a:effectLst/>
                <a:latin typeface="Cambria" panose="02040503050406030204" pitchFamily="18" charset="0"/>
                <a:ea typeface="Calibri" panose="020F0502020204030204" pitchFamily="34" charset="0"/>
                <a:cs typeface="Times New Roman" panose="02020603050405020304" pitchFamily="18" charset="0"/>
              </a:rPr>
              <a:t>It is collection of myths, mythologies, genealogy, cosmologies, and stories about numerous </a:t>
            </a:r>
            <a:r>
              <a:rPr lang="en-IN" kern="100" dirty="0">
                <a:latin typeface="Cambria" panose="02040503050406030204" pitchFamily="18" charset="0"/>
                <a:ea typeface="Calibri" panose="020F0502020204030204" pitchFamily="34" charset="0"/>
                <a:cs typeface="Times New Roman" panose="02020603050405020304" pitchFamily="18" charset="0"/>
              </a:rPr>
              <a:t>G</a:t>
            </a:r>
            <a:r>
              <a:rPr lang="en-IN" kern="100" dirty="0">
                <a:effectLst/>
                <a:latin typeface="Cambria" panose="02040503050406030204" pitchFamily="18" charset="0"/>
                <a:ea typeface="Calibri" panose="020F0502020204030204" pitchFamily="34" charset="0"/>
                <a:cs typeface="Times New Roman" panose="02020603050405020304" pitchFamily="18" charset="0"/>
              </a:rPr>
              <a:t>ods and heroes. There are 18 significant Puranas, which are classified into three groups</a:t>
            </a: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4" name="Diagram 3">
            <a:extLst>
              <a:ext uri="{FF2B5EF4-FFF2-40B4-BE49-F238E27FC236}">
                <a16:creationId xmlns:a16="http://schemas.microsoft.com/office/drawing/2014/main" id="{70619B25-235F-5904-30EF-3DE9D431DF7C}"/>
              </a:ext>
            </a:extLst>
          </p:cNvPr>
          <p:cNvGraphicFramePr/>
          <p:nvPr>
            <p:extLst>
              <p:ext uri="{D42A27DB-BD31-4B8C-83A1-F6EECF244321}">
                <p14:modId xmlns:p14="http://schemas.microsoft.com/office/powerpoint/2010/main" val="1938034384"/>
              </p:ext>
            </p:extLst>
          </p:nvPr>
        </p:nvGraphicFramePr>
        <p:xfrm>
          <a:off x="1141412" y="2097088"/>
          <a:ext cx="1017152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37681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81922-0299-8B93-1548-63DC075D989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2B9B837-A651-06FC-6837-C25B5BD9BF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1023" y="2164647"/>
            <a:ext cx="3221107" cy="4533097"/>
          </a:xfrm>
        </p:spPr>
      </p:pic>
      <p:pic>
        <p:nvPicPr>
          <p:cNvPr id="7" name="Picture 6">
            <a:extLst>
              <a:ext uri="{FF2B5EF4-FFF2-40B4-BE49-F238E27FC236}">
                <a16:creationId xmlns:a16="http://schemas.microsoft.com/office/drawing/2014/main" id="{32BA8A04-5C66-BC25-548F-F9E0F545F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76" y="2164647"/>
            <a:ext cx="3609995" cy="4533098"/>
          </a:xfrm>
          <a:prstGeom prst="rect">
            <a:avLst/>
          </a:prstGeom>
        </p:spPr>
      </p:pic>
      <p:pic>
        <p:nvPicPr>
          <p:cNvPr id="9" name="Picture 8">
            <a:extLst>
              <a:ext uri="{FF2B5EF4-FFF2-40B4-BE49-F238E27FC236}">
                <a16:creationId xmlns:a16="http://schemas.microsoft.com/office/drawing/2014/main" id="{E77A3653-5264-B0E6-83D8-5C204A123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2217" y="2097088"/>
            <a:ext cx="3221107" cy="4600656"/>
          </a:xfrm>
          <a:prstGeom prst="rect">
            <a:avLst/>
          </a:prstGeom>
        </p:spPr>
      </p:pic>
    </p:spTree>
    <p:extLst>
      <p:ext uri="{BB962C8B-B14F-4D97-AF65-F5344CB8AC3E}">
        <p14:creationId xmlns:p14="http://schemas.microsoft.com/office/powerpoint/2010/main" val="39334952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C801F-7E35-3DDE-7FF0-28A90B24B1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D5A145-9A49-281A-1DFD-6F52B34BD2FD}"/>
              </a:ext>
            </a:extLst>
          </p:cNvPr>
          <p:cNvSpPr>
            <a:spLocks noGrp="1"/>
          </p:cNvSpPr>
          <p:nvPr>
            <p:ph idx="1"/>
          </p:nvPr>
        </p:nvSpPr>
        <p:spPr/>
        <p:txBody>
          <a:bodyPr>
            <a:normAutofit fontScale="85000" lnSpcReduction="20000"/>
          </a:bodyPr>
          <a:lstStyle/>
          <a:p>
            <a:pPr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Vishnu Puranas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These are texts that primarily discuss the deity Vishnu and his avatars, such as the Vishnu Purana, Bhagavata Purana, and Narada Purana. They go into detail on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creation stories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 ancestry of gods and sages, and the importance of devotion and moral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behavior</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Shiva Puranas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These are texts that focus on the god Shiva, such as the Shiva Purana, Linga Purana, and Skanda Purana. They study deep into the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mythology of Shiva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his many manifestations, ceremonies, and the significance of religious and spiritual practices including devotion and meditation.</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Brahma Puranas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 creator deity Brahma's mythology and qualities are highlighted in the Brahma Puranas, which include the Brahma Purana,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Brahmanda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Purana, and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Brahmavaivarta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Purana. They also talk about things like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cosmology, temples, holy places, and social practices.</a:t>
            </a:r>
            <a:endParaRPr lang="en-IN" sz="2600" u="sng"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45738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CFEA-8205-FEAD-3206-E20A0575522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04AB3B-98D0-D00E-644A-8D658C5918C8}"/>
              </a:ext>
            </a:extLst>
          </p:cNvPr>
          <p:cNvSpPr>
            <a:spLocks noGrp="1"/>
          </p:cNvSpPr>
          <p:nvPr>
            <p:ph idx="1"/>
          </p:nvPr>
        </p:nvSpPr>
        <p:spPr/>
        <p:txBody>
          <a:bodyPr/>
          <a:lstStyle/>
          <a:p>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The Puranas serve a variety of functions, such as the preservation of historic tales and religious teachings, the exaltation of gods, and the advancement of moral and ethical principles. Hindus read them frequently and hold them in high regard for their spiritual and cultural value.</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7" name="Picture 6">
            <a:extLst>
              <a:ext uri="{FF2B5EF4-FFF2-40B4-BE49-F238E27FC236}">
                <a16:creationId xmlns:a16="http://schemas.microsoft.com/office/drawing/2014/main" id="{59862687-3470-2442-C955-7C24F191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917" y="3648230"/>
            <a:ext cx="4685121" cy="2271803"/>
          </a:xfrm>
          <a:prstGeom prst="rect">
            <a:avLst/>
          </a:prstGeom>
        </p:spPr>
      </p:pic>
    </p:spTree>
    <p:extLst>
      <p:ext uri="{BB962C8B-B14F-4D97-AF65-F5344CB8AC3E}">
        <p14:creationId xmlns:p14="http://schemas.microsoft.com/office/powerpoint/2010/main" val="302087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743A-F84F-3435-14F2-E04925438F54}"/>
              </a:ext>
            </a:extLst>
          </p:cNvPr>
          <p:cNvSpPr>
            <a:spLocks noGrp="1"/>
          </p:cNvSpPr>
          <p:nvPr>
            <p:ph type="title"/>
          </p:nvPr>
        </p:nvSpPr>
        <p:spPr/>
        <p:txBody>
          <a:bodyPr/>
          <a:lstStyle/>
          <a:p>
            <a:r>
              <a:rPr lang="en-IN" sz="3600" b="1" dirty="0">
                <a:effectLst/>
                <a:latin typeface="Cambria" panose="02040503050406030204" pitchFamily="18" charset="0"/>
                <a:ea typeface="Calibri" panose="020F0502020204030204" pitchFamily="34" charset="0"/>
                <a:cs typeface="Times New Roman" panose="02020603050405020304" pitchFamily="18" charset="0"/>
              </a:rPr>
              <a:t>Upanishads:</a:t>
            </a:r>
            <a:endParaRPr lang="en-IN" dirty="0"/>
          </a:p>
        </p:txBody>
      </p:sp>
      <p:sp>
        <p:nvSpPr>
          <p:cNvPr id="3" name="Content Placeholder 2">
            <a:extLst>
              <a:ext uri="{FF2B5EF4-FFF2-40B4-BE49-F238E27FC236}">
                <a16:creationId xmlns:a16="http://schemas.microsoft.com/office/drawing/2014/main" id="{C8686B26-6EE3-64BE-8A1E-15675EDD2882}"/>
              </a:ext>
            </a:extLst>
          </p:cNvPr>
          <p:cNvSpPr>
            <a:spLocks noGrp="1"/>
          </p:cNvSpPr>
          <p:nvPr>
            <p:ph idx="1"/>
          </p:nvPr>
        </p:nvSpPr>
        <p:spPr>
          <a:xfrm>
            <a:off x="1009438" y="1919533"/>
            <a:ext cx="9905999" cy="4695523"/>
          </a:xfrm>
        </p:spPr>
        <p:txBody>
          <a:bodyPr>
            <a:normAutofit lnSpcReduction="10000"/>
          </a:bodyPr>
          <a:lstStyle/>
          <a:p>
            <a:pPr algn="just"/>
            <a:r>
              <a:rPr lang="en-IN" sz="2800" dirty="0">
                <a:effectLst/>
                <a:latin typeface="Cambria" panose="02040503050406030204" pitchFamily="18" charset="0"/>
                <a:ea typeface="Calibri" panose="020F0502020204030204" pitchFamily="34" charset="0"/>
                <a:cs typeface="Times New Roman" panose="02020603050405020304" pitchFamily="18" charset="0"/>
              </a:rPr>
              <a:t>The Upanishads are a body of </a:t>
            </a:r>
            <a:r>
              <a:rPr lang="en-IN" sz="2800" u="sng" dirty="0">
                <a:effectLst/>
                <a:latin typeface="Cambria" panose="02040503050406030204" pitchFamily="18" charset="0"/>
                <a:ea typeface="Calibri" panose="020F0502020204030204" pitchFamily="34" charset="0"/>
                <a:cs typeface="Times New Roman" panose="02020603050405020304" pitchFamily="18" charset="0"/>
              </a:rPr>
              <a:t>mystical and philosophical </a:t>
            </a:r>
            <a:r>
              <a:rPr lang="en-IN" sz="2800" dirty="0">
                <a:effectLst/>
                <a:latin typeface="Cambria" panose="02040503050406030204" pitchFamily="18" charset="0"/>
                <a:ea typeface="Calibri" panose="020F0502020204030204" pitchFamily="34" charset="0"/>
                <a:cs typeface="Times New Roman" panose="02020603050405020304" pitchFamily="18" charset="0"/>
              </a:rPr>
              <a:t>writings that are regarded as the pinnacle of Vedic wisdom. </a:t>
            </a:r>
            <a:endParaRPr lang="en-IN" sz="2800" b="1" dirty="0">
              <a:latin typeface="Cambria" panose="02040503050406030204" pitchFamily="18" charset="0"/>
              <a:ea typeface="Calibri" panose="020F0502020204030204" pitchFamily="34" charset="0"/>
              <a:cs typeface="Times New Roman" panose="02020603050405020304" pitchFamily="18" charset="0"/>
            </a:endParaRPr>
          </a:p>
          <a:p>
            <a:pPr algn="just"/>
            <a:r>
              <a:rPr lang="en-IN" sz="2800" dirty="0">
                <a:effectLst/>
                <a:latin typeface="Cambria" panose="02040503050406030204" pitchFamily="18" charset="0"/>
                <a:ea typeface="Calibri" panose="020F0502020204030204" pitchFamily="34" charset="0"/>
                <a:cs typeface="Times New Roman" panose="02020603050405020304" pitchFamily="18" charset="0"/>
              </a:rPr>
              <a:t>They are frequently referred to as </a:t>
            </a:r>
            <a:r>
              <a:rPr lang="en-IN" sz="2800" u="sng" dirty="0">
                <a:effectLst/>
                <a:latin typeface="Cambria" panose="02040503050406030204" pitchFamily="18" charset="0"/>
                <a:ea typeface="Calibri" panose="020F0502020204030204" pitchFamily="34" charset="0"/>
                <a:cs typeface="Times New Roman" panose="02020603050405020304" pitchFamily="18" charset="0"/>
              </a:rPr>
              <a:t>Vedanta</a:t>
            </a:r>
            <a:r>
              <a:rPr lang="en-IN" sz="2800" dirty="0">
                <a:effectLst/>
                <a:latin typeface="Cambria" panose="02040503050406030204" pitchFamily="18" charset="0"/>
                <a:ea typeface="Calibri" panose="020F0502020204030204" pitchFamily="34" charset="0"/>
                <a:cs typeface="Times New Roman" panose="02020603050405020304" pitchFamily="18" charset="0"/>
              </a:rPr>
              <a:t>, which is a Sanskrit term that means "the essence of the Vedas" or "the end of the Vedas." </a:t>
            </a:r>
            <a:endParaRPr lang="en-IN" sz="2800" b="1" dirty="0">
              <a:effectLst/>
              <a:latin typeface="Cambria" panose="02040503050406030204" pitchFamily="18" charset="0"/>
              <a:ea typeface="Calibri" panose="020F0502020204030204" pitchFamily="34" charset="0"/>
              <a:cs typeface="Times New Roman" panose="02020603050405020304" pitchFamily="18" charset="0"/>
            </a:endParaRPr>
          </a:p>
          <a:p>
            <a:pPr algn="just"/>
            <a:r>
              <a:rPr lang="en-IN" sz="2800" kern="100" dirty="0">
                <a:effectLst/>
                <a:latin typeface="Cambria" panose="02040503050406030204" pitchFamily="18" charset="0"/>
                <a:ea typeface="Calibri" panose="020F0502020204030204" pitchFamily="34" charset="0"/>
                <a:cs typeface="Times New Roman" panose="02020603050405020304" pitchFamily="18" charset="0"/>
              </a:rPr>
              <a:t>In the Upanishads, sages and seekers converse on issues including the nature of reality (</a:t>
            </a:r>
            <a:r>
              <a:rPr lang="en-IN" sz="2800" u="sng" kern="100" dirty="0">
                <a:effectLst/>
                <a:latin typeface="Cambria" panose="02040503050406030204" pitchFamily="18" charset="0"/>
                <a:ea typeface="Calibri" panose="020F0502020204030204" pitchFamily="34" charset="0"/>
                <a:cs typeface="Times New Roman" panose="02020603050405020304" pitchFamily="18" charset="0"/>
              </a:rPr>
              <a:t>Brahman</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one's identity (</a:t>
            </a:r>
            <a:r>
              <a:rPr lang="en-IN" sz="2800" u="sng" kern="100" dirty="0">
                <a:effectLst/>
                <a:latin typeface="Cambria" panose="02040503050406030204" pitchFamily="18" charset="0"/>
                <a:ea typeface="Calibri" panose="020F0502020204030204" pitchFamily="34" charset="0"/>
                <a:cs typeface="Times New Roman" panose="02020603050405020304" pitchFamily="18" charset="0"/>
              </a:rPr>
              <a:t>Atman</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their connection to the collective unconscious, and the routes to self-realization and release (</a:t>
            </a:r>
            <a:r>
              <a:rPr lang="en-IN" sz="2800" u="sng" kern="100" dirty="0">
                <a:effectLst/>
                <a:latin typeface="Cambria" panose="02040503050406030204" pitchFamily="18" charset="0"/>
                <a:ea typeface="Calibri" panose="020F0502020204030204" pitchFamily="34" charset="0"/>
                <a:cs typeface="Times New Roman" panose="02020603050405020304" pitchFamily="18" charset="0"/>
              </a:rPr>
              <a:t>Moksha)</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a:t>
            </a:r>
          </a:p>
          <a:p>
            <a:pPr algn="just"/>
            <a:r>
              <a:rPr lang="en-IN" sz="2800" kern="100" dirty="0">
                <a:effectLst/>
                <a:latin typeface="Cambria" panose="02040503050406030204" pitchFamily="18" charset="0"/>
                <a:ea typeface="Calibri" panose="020F0502020204030204" pitchFamily="34" charset="0"/>
                <a:cs typeface="Times New Roman" panose="02020603050405020304" pitchFamily="18" charset="0"/>
              </a:rPr>
              <a:t>They explore ideas like karma, rebirth, meditation, and the character of ultimate truth.</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EB689536-A0BE-21EA-40C6-DAD93A00DB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478" y="0"/>
            <a:ext cx="3867151" cy="1919533"/>
          </a:xfrm>
          <a:prstGeom prst="rect">
            <a:avLst/>
          </a:prstGeom>
        </p:spPr>
      </p:pic>
    </p:spTree>
    <p:extLst>
      <p:ext uri="{BB962C8B-B14F-4D97-AF65-F5344CB8AC3E}">
        <p14:creationId xmlns:p14="http://schemas.microsoft.com/office/powerpoint/2010/main" val="3989121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F471-F8F9-0854-0697-16BF6D452D6C}"/>
              </a:ext>
            </a:extLst>
          </p:cNvPr>
          <p:cNvSpPr>
            <a:spLocks noGrp="1"/>
          </p:cNvSpPr>
          <p:nvPr>
            <p:ph type="title"/>
          </p:nvPr>
        </p:nvSpPr>
        <p:spPr/>
        <p:txBody>
          <a:bodyPr/>
          <a:lstStyle/>
          <a:p>
            <a:r>
              <a:rPr lang="en-IN" b="0" i="0" dirty="0" err="1">
                <a:solidFill>
                  <a:srgbClr val="4D5156"/>
                </a:solidFill>
                <a:effectLst/>
                <a:latin typeface="arial" panose="020B0604020202020204" pitchFamily="34" charset="0"/>
              </a:rPr>
              <a:t>Brhadisvara</a:t>
            </a:r>
            <a:r>
              <a:rPr lang="en-IN" b="0" i="0" dirty="0">
                <a:solidFill>
                  <a:srgbClr val="4D5156"/>
                </a:solidFill>
                <a:effectLst/>
                <a:latin typeface="arial" panose="020B0604020202020204" pitchFamily="34" charset="0"/>
              </a:rPr>
              <a:t> Temple, Tamil Nadu</a:t>
            </a:r>
            <a:endParaRPr lang="en-IN" dirty="0"/>
          </a:p>
        </p:txBody>
      </p:sp>
      <p:pic>
        <p:nvPicPr>
          <p:cNvPr id="5" name="Content Placeholder 4">
            <a:extLst>
              <a:ext uri="{FF2B5EF4-FFF2-40B4-BE49-F238E27FC236}">
                <a16:creationId xmlns:a16="http://schemas.microsoft.com/office/drawing/2014/main" id="{13224E3A-0140-5718-D7D2-A1A820FFF422}"/>
              </a:ext>
            </a:extLst>
          </p:cNvPr>
          <p:cNvPicPr>
            <a:picLocks noGrp="1" noChangeAspect="1"/>
          </p:cNvPicPr>
          <p:nvPr>
            <p:ph idx="1"/>
          </p:nvPr>
        </p:nvPicPr>
        <p:blipFill>
          <a:blip r:embed="rId2"/>
          <a:stretch>
            <a:fillRect/>
          </a:stretch>
        </p:blipFill>
        <p:spPr>
          <a:xfrm>
            <a:off x="1046376" y="2069804"/>
            <a:ext cx="10180948" cy="4048191"/>
          </a:xfrm>
        </p:spPr>
      </p:pic>
    </p:spTree>
    <p:extLst>
      <p:ext uri="{BB962C8B-B14F-4D97-AF65-F5344CB8AC3E}">
        <p14:creationId xmlns:p14="http://schemas.microsoft.com/office/powerpoint/2010/main" val="3248654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96D8D-6D7B-200D-C5FC-6C1B8C0CC21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71CDE6-C1E3-29D1-D0B5-9CA287F5408F}"/>
              </a:ext>
            </a:extLst>
          </p:cNvPr>
          <p:cNvSpPr>
            <a:spLocks noGrp="1"/>
          </p:cNvSpPr>
          <p:nvPr>
            <p:ph idx="1"/>
          </p:nvPr>
        </p:nvSpPr>
        <p:spPr>
          <a:xfrm>
            <a:off x="838200" y="1809946"/>
            <a:ext cx="10515600" cy="4345757"/>
          </a:xfrm>
        </p:spPr>
        <p:txBody>
          <a:bodyPr>
            <a:normAutofit/>
          </a:bodyPr>
          <a:lstStyle/>
          <a:p>
            <a:pPr algn="just"/>
            <a:r>
              <a:rPr lang="en-IN" sz="2800" kern="100" dirty="0">
                <a:effectLst/>
                <a:latin typeface="Cambria" panose="02040503050406030204" pitchFamily="18" charset="0"/>
                <a:ea typeface="Calibri" panose="020F0502020204030204" pitchFamily="34" charset="0"/>
                <a:cs typeface="Times New Roman" panose="02020603050405020304" pitchFamily="18" charset="0"/>
              </a:rPr>
              <a:t>The </a:t>
            </a:r>
            <a:r>
              <a:rPr lang="en-IN" sz="2800" kern="100" dirty="0" err="1">
                <a:effectLst/>
                <a:latin typeface="Cambria" panose="02040503050406030204" pitchFamily="18" charset="0"/>
                <a:ea typeface="Calibri" panose="020F0502020204030204" pitchFamily="34" charset="0"/>
                <a:cs typeface="Times New Roman" panose="02020603050405020304" pitchFamily="18" charset="0"/>
              </a:rPr>
              <a:t>Brihadaranyaka</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Upanishad, </a:t>
            </a:r>
            <a:r>
              <a:rPr lang="en-IN" sz="2800" kern="100" dirty="0" err="1">
                <a:effectLst/>
                <a:latin typeface="Cambria" panose="02040503050406030204" pitchFamily="18" charset="0"/>
                <a:ea typeface="Calibri" panose="020F0502020204030204" pitchFamily="34" charset="0"/>
                <a:cs typeface="Times New Roman" panose="02020603050405020304" pitchFamily="18" charset="0"/>
              </a:rPr>
              <a:t>Chandogya</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Upanishad, Katha Upanishad, and </a:t>
            </a:r>
            <a:r>
              <a:rPr lang="en-IN" sz="2800" kern="100" dirty="0" err="1">
                <a:effectLst/>
                <a:latin typeface="Cambria" panose="02040503050406030204" pitchFamily="18" charset="0"/>
                <a:ea typeface="Calibri" panose="020F0502020204030204" pitchFamily="34" charset="0"/>
                <a:cs typeface="Times New Roman" panose="02020603050405020304" pitchFamily="18" charset="0"/>
              </a:rPr>
              <a:t>Taittiriya</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Upanishad are a few well-known Upanishads. </a:t>
            </a:r>
          </a:p>
          <a:p>
            <a:pPr algn="just"/>
            <a:r>
              <a:rPr lang="en-IN" sz="2800" kern="100" dirty="0">
                <a:effectLst/>
                <a:latin typeface="Cambria" panose="02040503050406030204" pitchFamily="18" charset="0"/>
                <a:ea typeface="Calibri" panose="020F0502020204030204" pitchFamily="34" charset="0"/>
                <a:cs typeface="Times New Roman" panose="02020603050405020304" pitchFamily="18" charset="0"/>
              </a:rPr>
              <a:t>The Vedanta philosophy, which has greatly influenced Hindu thought and numerous schools of Indian philosophy, is founded on the Upanishads and the Bhagavad Gita (a portion of the Mahabharata).</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pPr algn="just"/>
            <a:r>
              <a:rPr lang="en-IN" sz="2800" dirty="0">
                <a:effectLst/>
                <a:latin typeface="Cambria" panose="02040503050406030204" pitchFamily="18" charset="0"/>
                <a:ea typeface="Calibri" panose="020F0502020204030204" pitchFamily="34" charset="0"/>
                <a:cs typeface="Times New Roman" panose="02020603050405020304" pitchFamily="18" charset="0"/>
              </a:rPr>
              <a:t>The primary focus of the Upanishads is spiritual understanding. 200 Upanishads have reportedly been found. Each Upanishad establishes a connection to a Veda. </a:t>
            </a:r>
            <a:endParaRPr lang="en-IN" sz="3600" dirty="0"/>
          </a:p>
        </p:txBody>
      </p:sp>
    </p:spTree>
    <p:extLst>
      <p:ext uri="{BB962C8B-B14F-4D97-AF65-F5344CB8AC3E}">
        <p14:creationId xmlns:p14="http://schemas.microsoft.com/office/powerpoint/2010/main" val="1866895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AE02D1-C1FE-FAA8-8DA3-850429B462C1}"/>
              </a:ext>
            </a:extLst>
          </p:cNvPr>
          <p:cNvSpPr>
            <a:spLocks noGrp="1"/>
          </p:cNvSpPr>
          <p:nvPr>
            <p:ph idx="1"/>
          </p:nvPr>
        </p:nvSpPr>
        <p:spPr>
          <a:xfrm>
            <a:off x="912027" y="666128"/>
            <a:ext cx="10515600" cy="4351338"/>
          </a:xfrm>
        </p:spPr>
        <p:txBody>
          <a:bodyPr/>
          <a:lstStyle/>
          <a:p>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The most well-known Upanishad kinds include 13, including</a:t>
            </a:r>
            <a:r>
              <a:rPr lang="en-IN" sz="20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5" name="Table 4">
            <a:extLst>
              <a:ext uri="{FF2B5EF4-FFF2-40B4-BE49-F238E27FC236}">
                <a16:creationId xmlns:a16="http://schemas.microsoft.com/office/drawing/2014/main" id="{2069148E-6E51-6091-BA1E-E989F9142C31}"/>
              </a:ext>
            </a:extLst>
          </p:cNvPr>
          <p:cNvGraphicFramePr>
            <a:graphicFrameLocks noGrp="1"/>
          </p:cNvGraphicFramePr>
          <p:nvPr>
            <p:extLst>
              <p:ext uri="{D42A27DB-BD31-4B8C-83A1-F6EECF244321}">
                <p14:modId xmlns:p14="http://schemas.microsoft.com/office/powerpoint/2010/main" val="474709059"/>
              </p:ext>
            </p:extLst>
          </p:nvPr>
        </p:nvGraphicFramePr>
        <p:xfrm>
          <a:off x="3269890" y="1586547"/>
          <a:ext cx="4498976" cy="3684905"/>
        </p:xfrm>
        <a:graphic>
          <a:graphicData uri="http://schemas.openxmlformats.org/drawingml/2006/table">
            <a:tbl>
              <a:tblPr firstRow="1" firstCol="1" bandRow="1">
                <a:tableStyleId>{3C2FFA5D-87B4-456A-9821-1D502468CF0F}</a:tableStyleId>
              </a:tblPr>
              <a:tblGrid>
                <a:gridCol w="2249488">
                  <a:extLst>
                    <a:ext uri="{9D8B030D-6E8A-4147-A177-3AD203B41FA5}">
                      <a16:colId xmlns:a16="http://schemas.microsoft.com/office/drawing/2014/main" val="476651925"/>
                    </a:ext>
                  </a:extLst>
                </a:gridCol>
                <a:gridCol w="2249488">
                  <a:extLst>
                    <a:ext uri="{9D8B030D-6E8A-4147-A177-3AD203B41FA5}">
                      <a16:colId xmlns:a16="http://schemas.microsoft.com/office/drawing/2014/main" val="1872821033"/>
                    </a:ext>
                  </a:extLst>
                </a:gridCol>
              </a:tblGrid>
              <a:tr h="239395">
                <a:tc>
                  <a:txBody>
                    <a:bodyPr/>
                    <a:lstStyle/>
                    <a:p>
                      <a:pPr algn="ctr">
                        <a:lnSpc>
                          <a:spcPct val="107000"/>
                        </a:lnSpc>
                        <a:spcAft>
                          <a:spcPts val="800"/>
                        </a:spcAft>
                      </a:pPr>
                      <a:r>
                        <a:rPr lang="en-IN" sz="2400" kern="0" dirty="0" err="1">
                          <a:solidFill>
                            <a:schemeClr val="tx1"/>
                          </a:solidFill>
                          <a:effectLst/>
                        </a:rPr>
                        <a:t>Chhandogya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a:solidFill>
                            <a:schemeClr val="tx1"/>
                          </a:solidFill>
                          <a:effectLst/>
                        </a:rPr>
                        <a:t>Mandukya</a:t>
                      </a:r>
                      <a:endParaRPr lang="en-IN" sz="2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377647755"/>
                  </a:ext>
                </a:extLst>
              </a:tr>
              <a:tr h="239395">
                <a:tc>
                  <a:txBody>
                    <a:bodyPr/>
                    <a:lstStyle/>
                    <a:p>
                      <a:pPr algn="ctr">
                        <a:lnSpc>
                          <a:spcPct val="107000"/>
                        </a:lnSpc>
                        <a:spcAft>
                          <a:spcPts val="800"/>
                        </a:spcAft>
                      </a:pPr>
                      <a:r>
                        <a:rPr lang="en-IN" sz="2400" kern="0" dirty="0" err="1">
                          <a:solidFill>
                            <a:schemeClr val="tx1"/>
                          </a:solidFill>
                          <a:effectLst/>
                        </a:rPr>
                        <a:t>Svetasvatara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dirty="0" err="1">
                          <a:solidFill>
                            <a:schemeClr val="tx1"/>
                          </a:solidFill>
                          <a:effectLst/>
                        </a:rPr>
                        <a:t>Prasna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3965558052"/>
                  </a:ext>
                </a:extLst>
              </a:tr>
              <a:tr h="239395">
                <a:tc>
                  <a:txBody>
                    <a:bodyPr/>
                    <a:lstStyle/>
                    <a:p>
                      <a:pPr algn="ctr">
                        <a:lnSpc>
                          <a:spcPct val="107000"/>
                        </a:lnSpc>
                        <a:spcAft>
                          <a:spcPts val="800"/>
                        </a:spcAft>
                      </a:pPr>
                      <a:r>
                        <a:rPr lang="en-IN" sz="2400" kern="0" dirty="0" err="1">
                          <a:solidFill>
                            <a:schemeClr val="tx1"/>
                          </a:solidFill>
                          <a:effectLst/>
                        </a:rPr>
                        <a:t>Mundaka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dirty="0" err="1">
                          <a:solidFill>
                            <a:schemeClr val="tx1"/>
                          </a:solidFill>
                          <a:effectLst/>
                        </a:rPr>
                        <a:t>Kena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2256091046"/>
                  </a:ext>
                </a:extLst>
              </a:tr>
              <a:tr h="239395">
                <a:tc>
                  <a:txBody>
                    <a:bodyPr/>
                    <a:lstStyle/>
                    <a:p>
                      <a:pPr algn="ctr">
                        <a:lnSpc>
                          <a:spcPct val="107000"/>
                        </a:lnSpc>
                        <a:spcAft>
                          <a:spcPts val="800"/>
                        </a:spcAft>
                      </a:pPr>
                      <a:r>
                        <a:rPr lang="en-IN" sz="2400" kern="0">
                          <a:solidFill>
                            <a:schemeClr val="tx1"/>
                          </a:solidFill>
                          <a:effectLst/>
                        </a:rPr>
                        <a:t>Maitri</a:t>
                      </a:r>
                      <a:endParaRPr lang="en-IN" sz="2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dirty="0">
                          <a:solidFill>
                            <a:schemeClr val="tx1"/>
                          </a:solidFill>
                          <a:effectLst/>
                        </a:rPr>
                        <a:t>Katha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81099421"/>
                  </a:ext>
                </a:extLst>
              </a:tr>
              <a:tr h="239395">
                <a:tc>
                  <a:txBody>
                    <a:bodyPr/>
                    <a:lstStyle/>
                    <a:p>
                      <a:pPr algn="ctr">
                        <a:lnSpc>
                          <a:spcPct val="107000"/>
                        </a:lnSpc>
                        <a:spcAft>
                          <a:spcPts val="800"/>
                        </a:spcAft>
                      </a:pPr>
                      <a:r>
                        <a:rPr lang="en-IN" sz="2400" kern="0">
                          <a:solidFill>
                            <a:schemeClr val="tx1"/>
                          </a:solidFill>
                          <a:effectLst/>
                        </a:rPr>
                        <a:t>Aitareya</a:t>
                      </a:r>
                      <a:endParaRPr lang="en-IN" sz="2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dirty="0">
                          <a:solidFill>
                            <a:schemeClr val="tx1"/>
                          </a:solidFill>
                          <a:effectLst/>
                        </a:rPr>
                        <a:t>Isa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1174291975"/>
                  </a:ext>
                </a:extLst>
              </a:tr>
              <a:tr h="287290">
                <a:tc>
                  <a:txBody>
                    <a:bodyPr/>
                    <a:lstStyle/>
                    <a:p>
                      <a:pPr algn="ctr">
                        <a:lnSpc>
                          <a:spcPct val="107000"/>
                        </a:lnSpc>
                        <a:spcAft>
                          <a:spcPts val="800"/>
                        </a:spcAft>
                      </a:pPr>
                      <a:r>
                        <a:rPr lang="en-IN" sz="2400" kern="0">
                          <a:solidFill>
                            <a:schemeClr val="tx1"/>
                          </a:solidFill>
                          <a:effectLst/>
                        </a:rPr>
                        <a:t>Kaushitaki</a:t>
                      </a:r>
                      <a:endParaRPr lang="en-IN" sz="2400" kern="10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a:txBody>
                    <a:bodyPr/>
                    <a:lstStyle/>
                    <a:p>
                      <a:pPr algn="ctr">
                        <a:lnSpc>
                          <a:spcPct val="107000"/>
                        </a:lnSpc>
                        <a:spcAft>
                          <a:spcPts val="800"/>
                        </a:spcAft>
                      </a:pPr>
                      <a:r>
                        <a:rPr lang="en-IN" sz="2400" kern="0" dirty="0" err="1">
                          <a:solidFill>
                            <a:schemeClr val="tx1"/>
                          </a:solidFill>
                          <a:effectLst/>
                        </a:rPr>
                        <a:t>Brihadaranyaka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extLst>
                  <a:ext uri="{0D108BD9-81ED-4DB2-BD59-A6C34878D82A}">
                    <a16:rowId xmlns:a16="http://schemas.microsoft.com/office/drawing/2014/main" val="1797960475"/>
                  </a:ext>
                </a:extLst>
              </a:tr>
              <a:tr h="239395">
                <a:tc gridSpan="2">
                  <a:txBody>
                    <a:bodyPr/>
                    <a:lstStyle/>
                    <a:p>
                      <a:pPr algn="ctr">
                        <a:lnSpc>
                          <a:spcPct val="107000"/>
                        </a:lnSpc>
                        <a:spcAft>
                          <a:spcPts val="800"/>
                        </a:spcAft>
                      </a:pPr>
                      <a:r>
                        <a:rPr lang="en-IN" sz="2400" kern="0" dirty="0" err="1">
                          <a:solidFill>
                            <a:schemeClr val="tx1"/>
                          </a:solidFill>
                          <a:effectLst/>
                        </a:rPr>
                        <a:t>Taittiriya</a:t>
                      </a:r>
                      <a:endParaRPr lang="en-IN"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152400" marR="152400" marT="76200" marB="76200" anchor="ctr"/>
                </a:tc>
                <a:tc hMerge="1">
                  <a:txBody>
                    <a:bodyPr/>
                    <a:lstStyle/>
                    <a:p>
                      <a:endParaRPr lang="en-IN"/>
                    </a:p>
                  </a:txBody>
                  <a:tcPr/>
                </a:tc>
                <a:extLst>
                  <a:ext uri="{0D108BD9-81ED-4DB2-BD59-A6C34878D82A}">
                    <a16:rowId xmlns:a16="http://schemas.microsoft.com/office/drawing/2014/main" val="91411586"/>
                  </a:ext>
                </a:extLst>
              </a:tr>
            </a:tbl>
          </a:graphicData>
        </a:graphic>
      </p:graphicFrame>
    </p:spTree>
    <p:extLst>
      <p:ext uri="{BB962C8B-B14F-4D97-AF65-F5344CB8AC3E}">
        <p14:creationId xmlns:p14="http://schemas.microsoft.com/office/powerpoint/2010/main" val="3819796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19CC35-D446-A9A7-3A1E-EBF41E3AAD51}"/>
              </a:ext>
            </a:extLst>
          </p:cNvPr>
          <p:cNvSpPr>
            <a:spLocks noGrp="1"/>
          </p:cNvSpPr>
          <p:nvPr>
            <p:ph idx="1"/>
          </p:nvPr>
        </p:nvSpPr>
        <p:spPr>
          <a:xfrm>
            <a:off x="1143000" y="333702"/>
            <a:ext cx="9905999" cy="4398553"/>
          </a:xfrm>
        </p:spPr>
        <p:txBody>
          <a:bodyPr>
            <a:normAutofit fontScale="92500"/>
          </a:bodyPr>
          <a:lstStyle/>
          <a:p>
            <a:pPr marL="0" indent="0" algn="just">
              <a:lnSpc>
                <a:spcPct val="107000"/>
              </a:lnSpc>
              <a:spcAft>
                <a:spcPts val="800"/>
              </a:spcAft>
              <a:buNone/>
            </a:pPr>
            <a:r>
              <a:rPr lang="en-IN" kern="100" dirty="0">
                <a:effectLst/>
                <a:latin typeface="Cambria" panose="02040503050406030204" pitchFamily="18" charset="0"/>
                <a:ea typeface="Calibri" panose="020F0502020204030204" pitchFamily="34" charset="0"/>
                <a:cs typeface="Times New Roman" panose="02020603050405020304" pitchFamily="18" charset="0"/>
              </a:rPr>
              <a:t>1)</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Chandogya</a:t>
            </a:r>
            <a:r>
              <a:rPr lang="en-IN" b="1" kern="100" dirty="0">
                <a:effectLst/>
                <a:latin typeface="Cambria" panose="02040503050406030204" pitchFamily="18" charset="0"/>
                <a:ea typeface="Calibri" panose="020F0502020204030204" pitchFamily="34" charset="0"/>
                <a:cs typeface="Times New Roman" panose="02020603050405020304" pitchFamily="18" charset="0"/>
              </a:rPr>
              <a:t> Upanishad: </a:t>
            </a:r>
            <a:r>
              <a:rPr lang="en-IN" kern="100" dirty="0">
                <a:effectLst/>
                <a:latin typeface="Cambria" panose="02040503050406030204" pitchFamily="18" charset="0"/>
                <a:ea typeface="Calibri" panose="020F0502020204030204" pitchFamily="34" charset="0"/>
                <a:cs typeface="Times New Roman" panose="02020603050405020304" pitchFamily="18" charset="0"/>
              </a:rPr>
              <a:t>The Sama Veda contains this Upanishad. The song's (saman-s) </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Chandoga</a:t>
            </a:r>
            <a:r>
              <a:rPr lang="en-IN" kern="100" dirty="0">
                <a:effectLst/>
                <a:latin typeface="Cambria" panose="02040503050406030204" pitchFamily="18" charset="0"/>
                <a:ea typeface="Calibri" panose="020F0502020204030204" pitchFamily="34" charset="0"/>
                <a:cs typeface="Times New Roman" panose="02020603050405020304" pitchFamily="18" charset="0"/>
              </a:rPr>
              <a:t> vocalist is where the name originates. The others talk about </a:t>
            </a:r>
            <a:r>
              <a:rPr lang="en-IN" u="sng" kern="100" dirty="0" err="1">
                <a:effectLst/>
                <a:latin typeface="Cambria" panose="02040503050406030204" pitchFamily="18" charset="0"/>
                <a:ea typeface="Calibri" panose="020F0502020204030204" pitchFamily="34" charset="0"/>
                <a:cs typeface="Times New Roman" panose="02020603050405020304" pitchFamily="18" charset="0"/>
              </a:rPr>
              <a:t>yagnya</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 (fire ritual), </a:t>
            </a:r>
            <a:r>
              <a:rPr lang="en-IN" kern="100" dirty="0">
                <a:effectLst/>
                <a:latin typeface="Cambria" panose="02040503050406030204" pitchFamily="18" charset="0"/>
                <a:ea typeface="Calibri" panose="020F0502020204030204" pitchFamily="34" charset="0"/>
                <a:cs typeface="Times New Roman" panose="02020603050405020304" pitchFamily="18" charset="0"/>
              </a:rPr>
              <a:t>among other topics, as well as the history and profundity of the </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notion of Aum</a:t>
            </a:r>
            <a:r>
              <a:rPr lang="en-IN"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kern="100" dirty="0">
                <a:effectLst/>
                <a:latin typeface="Cambria" panose="02040503050406030204" pitchFamily="18" charset="0"/>
                <a:ea typeface="Calibri" panose="020F0502020204030204" pitchFamily="34" charset="0"/>
                <a:cs typeface="Times New Roman" panose="02020603050405020304" pitchFamily="18" charset="0"/>
              </a:rPr>
              <a:t>2)</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Svetasvatara</a:t>
            </a:r>
            <a:r>
              <a:rPr lang="en-IN" b="1" kern="100" dirty="0">
                <a:effectLst/>
                <a:latin typeface="Cambria" panose="02040503050406030204" pitchFamily="18" charset="0"/>
                <a:ea typeface="Calibri" panose="020F0502020204030204" pitchFamily="34" charset="0"/>
                <a:cs typeface="Times New Roman" panose="02020603050405020304" pitchFamily="18" charset="0"/>
              </a:rPr>
              <a:t> Upanishad</a:t>
            </a:r>
            <a:r>
              <a:rPr lang="en-IN" b="1" kern="100" dirty="0">
                <a:latin typeface="Calibri" panose="020F0502020204030204" pitchFamily="34" charset="0"/>
                <a:ea typeface="Calibri" panose="020F0502020204030204" pitchFamily="34" charset="0"/>
                <a:cs typeface="Mangal" panose="02040503050203030202" pitchFamily="18" charset="0"/>
              </a:rPr>
              <a:t>: </a:t>
            </a:r>
            <a:r>
              <a:rPr lang="en-IN" kern="100" dirty="0">
                <a:effectLst/>
                <a:latin typeface="Cambria" panose="02040503050406030204" pitchFamily="18" charset="0"/>
                <a:ea typeface="Calibri" panose="020F0502020204030204" pitchFamily="34" charset="0"/>
                <a:cs typeface="Times New Roman" panose="02020603050405020304" pitchFamily="18" charset="0"/>
              </a:rPr>
              <a:t>The </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Svetasvatara</a:t>
            </a:r>
            <a:r>
              <a:rPr lang="en-IN" kern="100" dirty="0">
                <a:effectLst/>
                <a:latin typeface="Cambria" panose="02040503050406030204" pitchFamily="18" charset="0"/>
                <a:ea typeface="Calibri" panose="020F0502020204030204" pitchFamily="34" charset="0"/>
                <a:cs typeface="Times New Roman" panose="02020603050405020304" pitchFamily="18" charset="0"/>
              </a:rPr>
              <a:t> Upanishad derives its name from the sage who taught it. This Upanishad teaches the </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unity of the souls and world in the one Supreme Reality</a:t>
            </a:r>
            <a:r>
              <a:rPr lang="en-IN" kern="100" dirty="0">
                <a:effectLst/>
                <a:latin typeface="Cambria" panose="02040503050406030204" pitchFamily="18" charset="0"/>
                <a:ea typeface="Calibri" panose="020F0502020204030204" pitchFamily="34" charset="0"/>
                <a:cs typeface="Times New Roman" panose="02020603050405020304" pitchFamily="18" charset="0"/>
              </a:rPr>
              <a:t>. It is an attempt to reconcile the different philosophical and religious views, which prevailed at the time of its composition.</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036A621E-A5F3-DB64-A0E7-A1A5822F7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6392" y="4423430"/>
            <a:ext cx="2450969" cy="2100867"/>
          </a:xfrm>
          <a:prstGeom prst="rect">
            <a:avLst/>
          </a:prstGeom>
        </p:spPr>
      </p:pic>
      <p:pic>
        <p:nvPicPr>
          <p:cNvPr id="7" name="Picture 6">
            <a:extLst>
              <a:ext uri="{FF2B5EF4-FFF2-40B4-BE49-F238E27FC236}">
                <a16:creationId xmlns:a16="http://schemas.microsoft.com/office/drawing/2014/main" id="{5D77B823-CAA9-D92F-2E6F-4D147F749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0360" y="4409747"/>
            <a:ext cx="2284576" cy="2100867"/>
          </a:xfrm>
          <a:prstGeom prst="rect">
            <a:avLst/>
          </a:prstGeom>
        </p:spPr>
      </p:pic>
    </p:spTree>
    <p:extLst>
      <p:ext uri="{BB962C8B-B14F-4D97-AF65-F5344CB8AC3E}">
        <p14:creationId xmlns:p14="http://schemas.microsoft.com/office/powerpoint/2010/main" val="2675645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E1563A-9C66-E7C5-135F-4D35A0084EE0}"/>
              </a:ext>
            </a:extLst>
          </p:cNvPr>
          <p:cNvSpPr>
            <a:spLocks noGrp="1"/>
          </p:cNvSpPr>
          <p:nvPr>
            <p:ph idx="1"/>
          </p:nvPr>
        </p:nvSpPr>
        <p:spPr>
          <a:xfrm>
            <a:off x="1028290" y="873174"/>
            <a:ext cx="9905999" cy="3541714"/>
          </a:xfrm>
        </p:spPr>
        <p:txBody>
          <a:bodyPr>
            <a:normAutofit lnSpcReduction="10000"/>
          </a:bodyPr>
          <a:lstStyle/>
          <a:p>
            <a:pPr marL="0" indent="0" algn="just">
              <a:lnSpc>
                <a:spcPct val="107000"/>
              </a:lnSpc>
              <a:spcAft>
                <a:spcPts val="800"/>
              </a:spcAft>
              <a:buNone/>
            </a:pP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3)</a:t>
            </a:r>
            <a:r>
              <a:rPr lang="en-IN" sz="2400" b="1" kern="100" dirty="0" err="1">
                <a:effectLst/>
                <a:latin typeface="Cambria" panose="02040503050406030204" pitchFamily="18" charset="0"/>
                <a:ea typeface="Calibri" panose="020F0502020204030204" pitchFamily="34" charset="0"/>
                <a:cs typeface="Times New Roman" panose="02020603050405020304" pitchFamily="18" charset="0"/>
              </a:rPr>
              <a:t>Mundaka</a:t>
            </a:r>
            <a:r>
              <a:rPr lang="en-IN" sz="2400" b="1" kern="100" dirty="0">
                <a:effectLst/>
                <a:latin typeface="Cambria" panose="02040503050406030204" pitchFamily="18" charset="0"/>
                <a:ea typeface="Calibri" panose="020F0502020204030204" pitchFamily="34" charset="0"/>
                <a:cs typeface="Times New Roman" panose="02020603050405020304" pitchFamily="18" charset="0"/>
              </a:rPr>
              <a:t> Upanishad: </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This book is a part of the Atharva Veda as well. The name derives from the verb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mund</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which means "</a:t>
            </a:r>
            <a:r>
              <a:rPr lang="en-IN" sz="2400" u="sng" kern="100" dirty="0">
                <a:effectLst/>
                <a:latin typeface="Cambria" panose="02040503050406030204" pitchFamily="18" charset="0"/>
                <a:ea typeface="Calibri" panose="020F0502020204030204" pitchFamily="34" charset="0"/>
                <a:cs typeface="Times New Roman" panose="02020603050405020304" pitchFamily="18" charset="0"/>
              </a:rPr>
              <a:t>to shave</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suggesting that anyone who comprehends the Upanishads has been stripped of their ignorance. This book emphasizes how crucial it is to understand the supreme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Brahmn</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since only through knowledge can one achieve self-realization.</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4)</a:t>
            </a:r>
            <a:r>
              <a:rPr lang="en-IN" sz="2400" b="1" kern="100" dirty="0">
                <a:effectLst/>
                <a:latin typeface="Cambria" panose="02040503050406030204" pitchFamily="18" charset="0"/>
                <a:ea typeface="Calibri" panose="020F0502020204030204" pitchFamily="34" charset="0"/>
                <a:cs typeface="Times New Roman" panose="02020603050405020304" pitchFamily="18" charset="0"/>
              </a:rPr>
              <a:t>Maitri Upanishad: </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This makes mention to the Hindu trinity of gods—</a:t>
            </a:r>
            <a:r>
              <a:rPr lang="en-IN" sz="2400" u="sng" kern="100" dirty="0">
                <a:effectLst/>
                <a:latin typeface="Cambria" panose="02040503050406030204" pitchFamily="18" charset="0"/>
                <a:ea typeface="Calibri" panose="020F0502020204030204" pitchFamily="34" charset="0"/>
                <a:cs typeface="Times New Roman" panose="02020603050405020304" pitchFamily="18" charset="0"/>
              </a:rPr>
              <a:t>Shiva, Vishnu, and Brahma</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—as well as the transient nature of the world.</a:t>
            </a:r>
            <a:endParaRPr lang="en-IN" sz="24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2349D621-B958-95E9-CBEC-4E9F73A44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6880" y="4147057"/>
            <a:ext cx="1876425" cy="2428875"/>
          </a:xfrm>
          <a:prstGeom prst="rect">
            <a:avLst/>
          </a:prstGeom>
        </p:spPr>
      </p:pic>
      <p:pic>
        <p:nvPicPr>
          <p:cNvPr id="7" name="Picture 6">
            <a:extLst>
              <a:ext uri="{FF2B5EF4-FFF2-40B4-BE49-F238E27FC236}">
                <a16:creationId xmlns:a16="http://schemas.microsoft.com/office/drawing/2014/main" id="{3AD2C13E-00F8-891D-AE3F-DD213AC12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722" y="4147057"/>
            <a:ext cx="2847975" cy="2428874"/>
          </a:xfrm>
          <a:prstGeom prst="rect">
            <a:avLst/>
          </a:prstGeom>
          <a:ln w="9525">
            <a:solidFill>
              <a:schemeClr val="tx1"/>
            </a:solidFill>
          </a:ln>
        </p:spPr>
      </p:pic>
    </p:spTree>
    <p:extLst>
      <p:ext uri="{BB962C8B-B14F-4D97-AF65-F5344CB8AC3E}">
        <p14:creationId xmlns:p14="http://schemas.microsoft.com/office/powerpoint/2010/main" val="30854800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E3D11C-76AA-4E58-19D5-01DA95640153}"/>
              </a:ext>
            </a:extLst>
          </p:cNvPr>
          <p:cNvSpPr>
            <a:spLocks noGrp="1"/>
          </p:cNvSpPr>
          <p:nvPr>
            <p:ph idx="1"/>
          </p:nvPr>
        </p:nvSpPr>
        <p:spPr>
          <a:xfrm>
            <a:off x="1009436" y="448967"/>
            <a:ext cx="9905999" cy="4424690"/>
          </a:xfrm>
        </p:spPr>
        <p:txBody>
          <a:bodyPr>
            <a:normAutofit/>
          </a:bodyPr>
          <a:lstStyle/>
          <a:p>
            <a:pPr marL="0" indent="0" algn="just">
              <a:lnSpc>
                <a:spcPct val="107000"/>
              </a:lnSpc>
              <a:spcAft>
                <a:spcPts val="800"/>
              </a:spcAft>
              <a:buNone/>
            </a:pP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5)</a:t>
            </a:r>
            <a:r>
              <a:rPr lang="en-IN" sz="2800" b="1" kern="100" dirty="0" err="1">
                <a:effectLst/>
                <a:latin typeface="Cambria" panose="02040503050406030204" pitchFamily="18" charset="0"/>
                <a:ea typeface="Calibri" panose="020F0502020204030204" pitchFamily="34" charset="0"/>
                <a:cs typeface="Times New Roman" panose="02020603050405020304" pitchFamily="18" charset="0"/>
              </a:rPr>
              <a:t>Aitareya</a:t>
            </a:r>
            <a:r>
              <a:rPr lang="en-IN" sz="2800" b="1" kern="100" dirty="0">
                <a:effectLst/>
                <a:latin typeface="Cambria" panose="02040503050406030204" pitchFamily="18" charset="0"/>
                <a:ea typeface="Calibri" panose="020F0502020204030204" pitchFamily="34" charset="0"/>
                <a:cs typeface="Times New Roman" panose="02020603050405020304" pitchFamily="18" charset="0"/>
              </a:rPr>
              <a:t> Upanishad: </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This is a verse from the Rig Veda. The goal is </a:t>
            </a:r>
            <a:r>
              <a:rPr lang="en-IN" sz="2800" u="sng" kern="100" dirty="0">
                <a:effectLst/>
                <a:latin typeface="Cambria" panose="02040503050406030204" pitchFamily="18" charset="0"/>
                <a:ea typeface="Calibri" panose="020F0502020204030204" pitchFamily="34" charset="0"/>
                <a:cs typeface="Times New Roman" panose="02020603050405020304" pitchFamily="18" charset="0"/>
              </a:rPr>
              <a:t>to remove the reader from the superficial aspects </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of the actual act and help him realize the underlying significance of the </a:t>
            </a:r>
            <a:r>
              <a:rPr lang="en-IN" sz="2800" kern="100" dirty="0" err="1">
                <a:effectLst/>
                <a:latin typeface="Cambria" panose="02040503050406030204" pitchFamily="18" charset="0"/>
                <a:ea typeface="Calibri" panose="020F0502020204030204" pitchFamily="34" charset="0"/>
                <a:cs typeface="Times New Roman" panose="02020603050405020304" pitchFamily="18" charset="0"/>
              </a:rPr>
              <a:t>yagnya</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 (fire rite).</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6)</a:t>
            </a:r>
            <a:r>
              <a:rPr lang="en-IN" sz="2800" b="1" kern="100" dirty="0" err="1">
                <a:effectLst/>
                <a:latin typeface="Cambria" panose="02040503050406030204" pitchFamily="18" charset="0"/>
                <a:ea typeface="Calibri" panose="020F0502020204030204" pitchFamily="34" charset="0"/>
                <a:cs typeface="Times New Roman" panose="02020603050405020304" pitchFamily="18" charset="0"/>
              </a:rPr>
              <a:t>Kausitaki</a:t>
            </a:r>
            <a:r>
              <a:rPr lang="en-IN" sz="2800" b="1" kern="100" dirty="0">
                <a:effectLst/>
                <a:latin typeface="Cambria" panose="02040503050406030204" pitchFamily="18" charset="0"/>
                <a:ea typeface="Calibri" panose="020F0502020204030204" pitchFamily="34" charset="0"/>
                <a:cs typeface="Times New Roman" panose="02020603050405020304" pitchFamily="18" charset="0"/>
              </a:rPr>
              <a:t> Brahmana Upanishad: </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This text's primary focus is on </a:t>
            </a:r>
            <a:r>
              <a:rPr lang="en-IN" sz="2800" u="sng" kern="100" dirty="0">
                <a:effectLst/>
                <a:latin typeface="Cambria" panose="02040503050406030204" pitchFamily="18" charset="0"/>
                <a:ea typeface="Calibri" panose="020F0502020204030204" pitchFamily="34" charset="0"/>
                <a:cs typeface="Times New Roman" panose="02020603050405020304" pitchFamily="18" charset="0"/>
              </a:rPr>
              <a:t>demonstrating how knowledge is the key to liberation</a:t>
            </a:r>
            <a:r>
              <a:rPr lang="en-IN" sz="28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2DFC99F3-735D-F5FF-3B74-0BDFFD5C77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586" y="3640169"/>
            <a:ext cx="1857375" cy="2466975"/>
          </a:xfrm>
          <a:prstGeom prst="rect">
            <a:avLst/>
          </a:prstGeom>
        </p:spPr>
      </p:pic>
      <p:pic>
        <p:nvPicPr>
          <p:cNvPr id="7" name="Picture 6">
            <a:extLst>
              <a:ext uri="{FF2B5EF4-FFF2-40B4-BE49-F238E27FC236}">
                <a16:creationId xmlns:a16="http://schemas.microsoft.com/office/drawing/2014/main" id="{2BA42A73-A9BD-447A-E186-4895B43A6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3291" y="3640169"/>
            <a:ext cx="3501220" cy="2466974"/>
          </a:xfrm>
          <a:prstGeom prst="rect">
            <a:avLst/>
          </a:prstGeom>
        </p:spPr>
      </p:pic>
    </p:spTree>
    <p:extLst>
      <p:ext uri="{BB962C8B-B14F-4D97-AF65-F5344CB8AC3E}">
        <p14:creationId xmlns:p14="http://schemas.microsoft.com/office/powerpoint/2010/main" val="1800884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F1A2A1-24C1-6A6F-B402-094F414A6419}"/>
              </a:ext>
            </a:extLst>
          </p:cNvPr>
          <p:cNvSpPr>
            <a:spLocks noGrp="1"/>
          </p:cNvSpPr>
          <p:nvPr>
            <p:ph idx="1"/>
          </p:nvPr>
        </p:nvSpPr>
        <p:spPr>
          <a:xfrm>
            <a:off x="1143000" y="562089"/>
            <a:ext cx="9905999" cy="3541714"/>
          </a:xfrm>
        </p:spPr>
        <p:txBody>
          <a:bodyPr>
            <a:normAutofit fontScale="92500"/>
          </a:bodyPr>
          <a:lstStyle/>
          <a:p>
            <a:pPr marL="0" indent="0" algn="just">
              <a:lnSpc>
                <a:spcPct val="107000"/>
              </a:lnSpc>
              <a:spcAft>
                <a:spcPts val="800"/>
              </a:spcAft>
              <a:buNone/>
            </a:pP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7)</a:t>
            </a:r>
            <a:r>
              <a:rPr lang="en-IN" sz="2400" b="1" kern="100" dirty="0" err="1">
                <a:effectLst/>
                <a:latin typeface="Cambria" panose="02040503050406030204" pitchFamily="18" charset="0"/>
                <a:ea typeface="Calibri" panose="020F0502020204030204" pitchFamily="34" charset="0"/>
                <a:cs typeface="Times New Roman" panose="02020603050405020304" pitchFamily="18" charset="0"/>
              </a:rPr>
              <a:t>Taittriya</a:t>
            </a:r>
            <a:r>
              <a:rPr lang="en-IN" sz="2400" b="1" kern="100" dirty="0">
                <a:effectLst/>
                <a:latin typeface="Cambria" panose="02040503050406030204" pitchFamily="18" charset="0"/>
                <a:ea typeface="Calibri" panose="020F0502020204030204" pitchFamily="34" charset="0"/>
                <a:cs typeface="Times New Roman" panose="02020603050405020304" pitchFamily="18" charset="0"/>
              </a:rPr>
              <a:t> Upanishad</a:t>
            </a:r>
            <a:r>
              <a:rPr lang="en-IN" sz="2400" b="1" kern="100" dirty="0">
                <a:latin typeface="Calibri" panose="020F0502020204030204" pitchFamily="34" charset="0"/>
                <a:ea typeface="Calibri" panose="020F0502020204030204" pitchFamily="34" charset="0"/>
                <a:cs typeface="Mangal" panose="02040503050203030202" pitchFamily="18" charset="0"/>
              </a:rPr>
              <a:t>: </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This Upanishad, which is a segment of the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Yajur</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Veda, is divided into three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vallis</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While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Brahmananda</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valli</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and Bhrigu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valli</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focus on </a:t>
            </a:r>
            <a:r>
              <a:rPr lang="en-IN" sz="2400" u="sng" kern="100" dirty="0">
                <a:effectLst/>
                <a:latin typeface="Cambria" panose="02040503050406030204" pitchFamily="18" charset="0"/>
                <a:ea typeface="Calibri" panose="020F0502020204030204" pitchFamily="34" charset="0"/>
                <a:cs typeface="Times New Roman" panose="02020603050405020304" pitchFamily="18" charset="0"/>
              </a:rPr>
              <a:t>self-realization</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shiksha</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valli</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addresses the </a:t>
            </a:r>
            <a:r>
              <a:rPr lang="en-IN" sz="2400" u="sng" kern="100" dirty="0">
                <a:effectLst/>
                <a:latin typeface="Cambria" panose="02040503050406030204" pitchFamily="18" charset="0"/>
                <a:ea typeface="Calibri" panose="020F0502020204030204" pitchFamily="34" charset="0"/>
                <a:cs typeface="Times New Roman" panose="02020603050405020304" pitchFamily="18" charset="0"/>
              </a:rPr>
              <a:t>phonetics of the chants</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a:t>
            </a:r>
          </a:p>
          <a:p>
            <a:pPr marL="0" indent="0" algn="just">
              <a:lnSpc>
                <a:spcPct val="107000"/>
              </a:lnSpc>
              <a:spcAft>
                <a:spcPts val="800"/>
              </a:spcAft>
              <a:buNone/>
            </a:pP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8)</a:t>
            </a:r>
            <a:r>
              <a:rPr lang="en-IN" sz="2400" b="1" kern="100" dirty="0" err="1">
                <a:effectLst/>
                <a:latin typeface="Cambria" panose="02040503050406030204" pitchFamily="18" charset="0"/>
                <a:ea typeface="Calibri" panose="020F0502020204030204" pitchFamily="34" charset="0"/>
                <a:cs typeface="Times New Roman" panose="02020603050405020304" pitchFamily="18" charset="0"/>
              </a:rPr>
              <a:t>Mandukya</a:t>
            </a:r>
            <a:r>
              <a:rPr lang="en-IN" sz="2400" b="1" kern="100" dirty="0">
                <a:effectLst/>
                <a:latin typeface="Cambria" panose="02040503050406030204" pitchFamily="18" charset="0"/>
                <a:ea typeface="Calibri" panose="020F0502020204030204" pitchFamily="34" charset="0"/>
                <a:cs typeface="Times New Roman" panose="02020603050405020304" pitchFamily="18" charset="0"/>
              </a:rPr>
              <a:t> Upanishad</a:t>
            </a:r>
            <a:r>
              <a:rPr lang="en-IN" sz="2400" b="1" kern="100" dirty="0">
                <a:latin typeface="Calibri" panose="020F0502020204030204" pitchFamily="34" charset="0"/>
                <a:ea typeface="Calibri" panose="020F0502020204030204" pitchFamily="34" charset="0"/>
                <a:cs typeface="Mangal" panose="02040503050203030202" pitchFamily="18" charset="0"/>
              </a:rPr>
              <a:t>: </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The </a:t>
            </a:r>
            <a:r>
              <a:rPr lang="en-IN" sz="2400" kern="100" dirty="0" err="1">
                <a:effectLst/>
                <a:latin typeface="Cambria" panose="02040503050406030204" pitchFamily="18" charset="0"/>
                <a:ea typeface="Calibri" panose="020F0502020204030204" pitchFamily="34" charset="0"/>
                <a:cs typeface="Times New Roman" panose="02020603050405020304" pitchFamily="18" charset="0"/>
              </a:rPr>
              <a:t>Mandukya</a:t>
            </a:r>
            <a:r>
              <a:rPr lang="en-IN" sz="2400" kern="100" dirty="0">
                <a:effectLst/>
                <a:latin typeface="Cambria" panose="02040503050406030204" pitchFamily="18" charset="0"/>
                <a:ea typeface="Calibri" panose="020F0502020204030204" pitchFamily="34" charset="0"/>
                <a:cs typeface="Times New Roman" panose="02020603050405020304" pitchFamily="18" charset="0"/>
              </a:rPr>
              <a:t> is a beautiful treatise that discusses the concept of Aum and its importance in many states of being, including waking, dreaming, and sleep without dreams. It is stated that this particular Upanishad—the subtlest and most profound of all of them—will take one </a:t>
            </a:r>
            <a:r>
              <a:rPr lang="en-IN" sz="2400" u="sng" kern="100" dirty="0">
                <a:effectLst/>
                <a:latin typeface="Cambria" panose="02040503050406030204" pitchFamily="18" charset="0"/>
                <a:ea typeface="Calibri" panose="020F0502020204030204" pitchFamily="34" charset="0"/>
                <a:cs typeface="Times New Roman" panose="02020603050405020304" pitchFamily="18" charset="0"/>
              </a:rPr>
              <a:t>directly to the path of enlightenment.</a:t>
            </a:r>
            <a:endParaRPr lang="en-IN" sz="2400" u="sng"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7" name="Picture 6">
            <a:extLst>
              <a:ext uri="{FF2B5EF4-FFF2-40B4-BE49-F238E27FC236}">
                <a16:creationId xmlns:a16="http://schemas.microsoft.com/office/drawing/2014/main" id="{3EDDF88F-04B0-9F55-5811-256244204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655" y="3839851"/>
            <a:ext cx="2904682" cy="2590800"/>
          </a:xfrm>
          <a:prstGeom prst="rect">
            <a:avLst/>
          </a:prstGeom>
        </p:spPr>
      </p:pic>
      <p:pic>
        <p:nvPicPr>
          <p:cNvPr id="9" name="Picture 8">
            <a:extLst>
              <a:ext uri="{FF2B5EF4-FFF2-40B4-BE49-F238E27FC236}">
                <a16:creationId xmlns:a16="http://schemas.microsoft.com/office/drawing/2014/main" id="{382ADD66-CA74-316A-AA65-30FB96409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3452" y="3839851"/>
            <a:ext cx="2904682" cy="2495550"/>
          </a:xfrm>
          <a:prstGeom prst="rect">
            <a:avLst/>
          </a:prstGeom>
        </p:spPr>
      </p:pic>
    </p:spTree>
    <p:extLst>
      <p:ext uri="{BB962C8B-B14F-4D97-AF65-F5344CB8AC3E}">
        <p14:creationId xmlns:p14="http://schemas.microsoft.com/office/powerpoint/2010/main" val="1275386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B4551-FB54-1B41-CC12-B89B6556250B}"/>
              </a:ext>
            </a:extLst>
          </p:cNvPr>
          <p:cNvSpPr>
            <a:spLocks noGrp="1"/>
          </p:cNvSpPr>
          <p:nvPr>
            <p:ph idx="1"/>
          </p:nvPr>
        </p:nvSpPr>
        <p:spPr>
          <a:xfrm>
            <a:off x="1143000" y="377073"/>
            <a:ext cx="9905999" cy="4826522"/>
          </a:xfrm>
        </p:spPr>
        <p:txBody>
          <a:bodyPr>
            <a:normAutofit fontScale="92500"/>
          </a:bodyPr>
          <a:lstStyle/>
          <a:p>
            <a:pPr marL="0" indent="0" algn="just">
              <a:lnSpc>
                <a:spcPct val="107000"/>
              </a:lnSpc>
              <a:spcAft>
                <a:spcPts val="800"/>
              </a:spcAft>
              <a:buNone/>
            </a:pPr>
            <a:r>
              <a:rPr lang="en-IN" kern="100" dirty="0">
                <a:effectLst/>
                <a:latin typeface="Cambria" panose="02040503050406030204" pitchFamily="18" charset="0"/>
                <a:ea typeface="Calibri" panose="020F0502020204030204" pitchFamily="34" charset="0"/>
                <a:cs typeface="Times New Roman" panose="02020603050405020304" pitchFamily="18" charset="0"/>
              </a:rPr>
              <a:t>9)</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Prashna</a:t>
            </a:r>
            <a:r>
              <a:rPr lang="en-IN" b="1" kern="100" dirty="0">
                <a:effectLst/>
                <a:latin typeface="Cambria" panose="02040503050406030204" pitchFamily="18" charset="0"/>
                <a:ea typeface="Calibri" panose="020F0502020204030204" pitchFamily="34" charset="0"/>
                <a:cs typeface="Times New Roman" panose="02020603050405020304" pitchFamily="18" charset="0"/>
              </a:rPr>
              <a:t> Upanishad</a:t>
            </a:r>
            <a:r>
              <a:rPr lang="en-IN" b="1" kern="100" dirty="0">
                <a:effectLst/>
                <a:latin typeface="Calibri" panose="020F0502020204030204" pitchFamily="34" charset="0"/>
                <a:ea typeface="Calibri" panose="020F0502020204030204" pitchFamily="34" charset="0"/>
                <a:cs typeface="Mangal" panose="02040503050203030202" pitchFamily="18" charset="0"/>
              </a:rPr>
              <a:t>: </a:t>
            </a:r>
            <a:r>
              <a:rPr lang="en-IN" kern="100" dirty="0">
                <a:effectLst/>
                <a:latin typeface="Cambria" panose="02040503050406030204" pitchFamily="18" charset="0"/>
                <a:ea typeface="Calibri" panose="020F0502020204030204" pitchFamily="34" charset="0"/>
                <a:cs typeface="Times New Roman" panose="02020603050405020304" pitchFamily="18" charset="0"/>
              </a:rPr>
              <a:t>This Atharva Vedic text is titled </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Prashna</a:t>
            </a:r>
            <a:r>
              <a:rPr lang="en-IN" kern="100" dirty="0">
                <a:effectLst/>
                <a:latin typeface="Cambria" panose="02040503050406030204" pitchFamily="18" charset="0"/>
                <a:ea typeface="Calibri" panose="020F0502020204030204" pitchFamily="34" charset="0"/>
                <a:cs typeface="Times New Roman" panose="02020603050405020304" pitchFamily="18" charset="0"/>
              </a:rPr>
              <a:t>, which is Sanskrit for "</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question</a:t>
            </a:r>
            <a:r>
              <a:rPr lang="en-IN" kern="100" dirty="0">
                <a:effectLst/>
                <a:latin typeface="Cambria" panose="02040503050406030204" pitchFamily="18" charset="0"/>
                <a:ea typeface="Calibri" panose="020F0502020204030204" pitchFamily="34" charset="0"/>
                <a:cs typeface="Times New Roman" panose="02020603050405020304" pitchFamily="18" charset="0"/>
              </a:rPr>
              <a:t>." It answers queries about the ultimate cause, the strength of Aum, and the relationship between the supreme and the elements that make up the world.</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kern="100" dirty="0">
                <a:effectLst/>
                <a:latin typeface="Cambria" panose="02040503050406030204" pitchFamily="18" charset="0"/>
                <a:ea typeface="Calibri" panose="020F0502020204030204" pitchFamily="34" charset="0"/>
                <a:cs typeface="Times New Roman" panose="02020603050405020304" pitchFamily="18" charset="0"/>
              </a:rPr>
              <a:t>10)</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Kena</a:t>
            </a:r>
            <a:r>
              <a:rPr lang="en-IN" b="1" kern="100" dirty="0">
                <a:effectLst/>
                <a:latin typeface="Cambria" panose="02040503050406030204" pitchFamily="18" charset="0"/>
                <a:ea typeface="Calibri" panose="020F0502020204030204" pitchFamily="34" charset="0"/>
                <a:cs typeface="Times New Roman" panose="02020603050405020304" pitchFamily="18" charset="0"/>
              </a:rPr>
              <a:t> </a:t>
            </a:r>
            <a:r>
              <a:rPr lang="en-IN" b="1" kern="100" dirty="0" err="1">
                <a:effectLst/>
                <a:latin typeface="Cambria" panose="02040503050406030204" pitchFamily="18" charset="0"/>
                <a:ea typeface="Calibri" panose="020F0502020204030204" pitchFamily="34" charset="0"/>
                <a:cs typeface="Times New Roman" panose="02020603050405020304" pitchFamily="18" charset="0"/>
              </a:rPr>
              <a:t>Upanishad:</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The</a:t>
            </a:r>
            <a:r>
              <a:rPr lang="en-IN" kern="100" dirty="0">
                <a:effectLst/>
                <a:latin typeface="Cambria" panose="02040503050406030204" pitchFamily="18" charset="0"/>
                <a:ea typeface="Calibri" panose="020F0502020204030204" pitchFamily="34" charset="0"/>
                <a:cs typeface="Times New Roman" panose="02020603050405020304" pitchFamily="18" charset="0"/>
              </a:rPr>
              <a:t> name of this Upanishad comes from the </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first word </a:t>
            </a:r>
            <a:r>
              <a:rPr lang="en-IN" u="sng" kern="100" dirty="0" err="1">
                <a:effectLst/>
                <a:latin typeface="Cambria" panose="02040503050406030204" pitchFamily="18" charset="0"/>
                <a:ea typeface="Calibri" panose="020F0502020204030204" pitchFamily="34" charset="0"/>
                <a:cs typeface="Times New Roman" panose="02020603050405020304" pitchFamily="18" charset="0"/>
              </a:rPr>
              <a:t>kena</a:t>
            </a:r>
            <a:r>
              <a:rPr lang="en-IN" u="sng" kern="100" dirty="0">
                <a:effectLst/>
                <a:latin typeface="Cambria" panose="02040503050406030204" pitchFamily="18" charset="0"/>
                <a:ea typeface="Calibri" panose="020F0502020204030204" pitchFamily="34" charset="0"/>
                <a:cs typeface="Times New Roman" panose="02020603050405020304" pitchFamily="18" charset="0"/>
              </a:rPr>
              <a:t>, or by whom</a:t>
            </a:r>
            <a:r>
              <a:rPr lang="en-IN" kern="100" dirty="0">
                <a:effectLst/>
                <a:latin typeface="Cambria" panose="02040503050406030204" pitchFamily="18" charset="0"/>
                <a:ea typeface="Calibri" panose="020F0502020204030204" pitchFamily="34" charset="0"/>
                <a:cs typeface="Times New Roman" panose="02020603050405020304" pitchFamily="18" charset="0"/>
              </a:rPr>
              <a:t>. It has 2 sections of prose and 2 of poetry. The verses deal with the supreme spirit or the absolute principle (Brahman) and the prose talks of Ishvara (God). The moral of the story is that the knowledge of Ishvara reveals the way to self-realization.</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66ABAE15-6D83-6729-60FF-705BEE53F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6584" y="4556189"/>
            <a:ext cx="1599415" cy="2193403"/>
          </a:xfrm>
          <a:prstGeom prst="rect">
            <a:avLst/>
          </a:prstGeom>
        </p:spPr>
      </p:pic>
      <p:pic>
        <p:nvPicPr>
          <p:cNvPr id="7" name="Picture 6">
            <a:extLst>
              <a:ext uri="{FF2B5EF4-FFF2-40B4-BE49-F238E27FC236}">
                <a16:creationId xmlns:a16="http://schemas.microsoft.com/office/drawing/2014/main" id="{DA4D467F-D35F-5CEF-0A9D-6F61D633A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654" y="4537336"/>
            <a:ext cx="2037860" cy="2296316"/>
          </a:xfrm>
          <a:prstGeom prst="rect">
            <a:avLst/>
          </a:prstGeom>
        </p:spPr>
      </p:pic>
    </p:spTree>
    <p:extLst>
      <p:ext uri="{BB962C8B-B14F-4D97-AF65-F5344CB8AC3E}">
        <p14:creationId xmlns:p14="http://schemas.microsoft.com/office/powerpoint/2010/main" val="34646365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B4FDEF-E976-BB5D-B366-E0C17D468CBF}"/>
              </a:ext>
            </a:extLst>
          </p:cNvPr>
          <p:cNvSpPr>
            <a:spLocks noGrp="1"/>
          </p:cNvSpPr>
          <p:nvPr>
            <p:ph idx="1"/>
          </p:nvPr>
        </p:nvSpPr>
        <p:spPr>
          <a:xfrm>
            <a:off x="1143000" y="411260"/>
            <a:ext cx="9905999" cy="3541714"/>
          </a:xfrm>
        </p:spPr>
        <p:txBody>
          <a:bodyPr>
            <a:normAutofit fontScale="92500" lnSpcReduction="20000"/>
          </a:bodyPr>
          <a:lstStyle/>
          <a:p>
            <a:pPr marL="0"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11)</a:t>
            </a:r>
            <a:r>
              <a:rPr lang="en-IN" sz="2600" b="1" kern="100" dirty="0">
                <a:effectLst/>
                <a:latin typeface="Cambria" panose="02040503050406030204" pitchFamily="18" charset="0"/>
                <a:ea typeface="Calibri" panose="020F0502020204030204" pitchFamily="34" charset="0"/>
                <a:cs typeface="Times New Roman" panose="02020603050405020304" pitchFamily="18" charset="0"/>
              </a:rPr>
              <a:t>Katha Upanishad: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This Upanishad, which is also known as the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Kathakopanishad</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uses a tale (katha) about a young Brahmana boy named Nachiketa and </a:t>
            </a:r>
            <a:r>
              <a:rPr lang="en-IN" sz="2600" u="sng" kern="100" dirty="0" err="1">
                <a:effectLst/>
                <a:latin typeface="Cambria" panose="02040503050406030204" pitchFamily="18" charset="0"/>
                <a:ea typeface="Calibri" panose="020F0502020204030204" pitchFamily="34" charset="0"/>
                <a:cs typeface="Times New Roman" panose="02020603050405020304" pitchFamily="18" charset="0"/>
              </a:rPr>
              <a:t>Yamaraja</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 to illuminate the realities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of this world and other realms.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marL="0"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12)</a:t>
            </a:r>
            <a:r>
              <a:rPr lang="en-IN" sz="2600" b="1" kern="100" dirty="0">
                <a:effectLst/>
                <a:latin typeface="Cambria" panose="02040503050406030204" pitchFamily="18" charset="0"/>
                <a:ea typeface="Calibri" panose="020F0502020204030204" pitchFamily="34" charset="0"/>
                <a:cs typeface="Times New Roman" panose="02020603050405020304" pitchFamily="18" charset="0"/>
              </a:rPr>
              <a:t>Isha Upanishad: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This text, also known as the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Ishavasya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Upanishad, discusses the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confluence of God</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 universe, being, and becoming. The Absolute's relationship to the world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Paramatma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is highlighted. The main message of the teachings is that one's worldly and heavenly objectives do not always have to conflict with one another.</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703F4623-304D-DEE8-CDFA-51622D0F3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8219" y="3952974"/>
            <a:ext cx="1752600" cy="2600325"/>
          </a:xfrm>
          <a:prstGeom prst="rect">
            <a:avLst/>
          </a:prstGeom>
        </p:spPr>
      </p:pic>
      <p:pic>
        <p:nvPicPr>
          <p:cNvPr id="7" name="Picture 6">
            <a:extLst>
              <a:ext uri="{FF2B5EF4-FFF2-40B4-BE49-F238E27FC236}">
                <a16:creationId xmlns:a16="http://schemas.microsoft.com/office/drawing/2014/main" id="{F67BEB58-C8AB-96BB-E8A2-7AE17CE818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9699" y="3969471"/>
            <a:ext cx="1752600" cy="2619375"/>
          </a:xfrm>
          <a:prstGeom prst="rect">
            <a:avLst/>
          </a:prstGeom>
        </p:spPr>
      </p:pic>
    </p:spTree>
    <p:extLst>
      <p:ext uri="{BB962C8B-B14F-4D97-AF65-F5344CB8AC3E}">
        <p14:creationId xmlns:p14="http://schemas.microsoft.com/office/powerpoint/2010/main" val="443121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B4FDEF-E976-BB5D-B366-E0C17D468CBF}"/>
              </a:ext>
            </a:extLst>
          </p:cNvPr>
          <p:cNvSpPr>
            <a:spLocks noGrp="1"/>
          </p:cNvSpPr>
          <p:nvPr>
            <p:ph idx="1"/>
          </p:nvPr>
        </p:nvSpPr>
        <p:spPr>
          <a:xfrm>
            <a:off x="1143000" y="411260"/>
            <a:ext cx="9905999" cy="3541714"/>
          </a:xfrm>
        </p:spPr>
        <p:txBody>
          <a:bodyPr>
            <a:normAutofit lnSpcReduction="10000"/>
          </a:bodyPr>
          <a:lstStyle/>
          <a:p>
            <a:pPr marL="0" indent="0" algn="just">
              <a:lnSpc>
                <a:spcPct val="107000"/>
              </a:lnSpc>
              <a:spcAft>
                <a:spcPts val="800"/>
              </a:spcAft>
              <a:buNone/>
            </a:pP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13)</a:t>
            </a:r>
            <a:r>
              <a:rPr lang="en-IN" sz="2600" b="1" kern="100" dirty="0" err="1">
                <a:effectLst/>
                <a:latin typeface="Cambria" panose="02040503050406030204" pitchFamily="18" charset="0"/>
                <a:ea typeface="Calibri" panose="020F0502020204030204" pitchFamily="34" charset="0"/>
                <a:cs typeface="Times New Roman" panose="02020603050405020304" pitchFamily="18" charset="0"/>
              </a:rPr>
              <a:t>Brhadaranyaka</a:t>
            </a:r>
            <a:r>
              <a:rPr lang="en-IN" sz="2600" b="1" kern="100" dirty="0">
                <a:effectLst/>
                <a:latin typeface="Cambria" panose="02040503050406030204" pitchFamily="18" charset="0"/>
                <a:ea typeface="Calibri" panose="020F0502020204030204" pitchFamily="34" charset="0"/>
                <a:cs typeface="Times New Roman" panose="02020603050405020304" pitchFamily="18" charset="0"/>
              </a:rPr>
              <a:t> Upanishad: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Most people agree that the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Brhadaranyaka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Upanishad is the most significant of all the Upanishads. It consists of </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three khandas</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The link between the individual and the Universal self is something that the </a:t>
            </a:r>
            <a:r>
              <a:rPr lang="en-IN" sz="2600" u="sng" kern="100" dirty="0" err="1">
                <a:effectLst/>
                <a:latin typeface="Cambria" panose="02040503050406030204" pitchFamily="18" charset="0"/>
                <a:ea typeface="Calibri" panose="020F0502020204030204" pitchFamily="34" charset="0"/>
                <a:cs typeface="Times New Roman" panose="02020603050405020304" pitchFamily="18" charset="0"/>
              </a:rPr>
              <a:t>madhu</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 khanda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muses on. The argument known as the </a:t>
            </a:r>
            <a:r>
              <a:rPr lang="en-IN" sz="2600" u="sng" kern="100" dirty="0" err="1">
                <a:effectLst/>
                <a:latin typeface="Cambria" panose="02040503050406030204" pitchFamily="18" charset="0"/>
                <a:ea typeface="Calibri" panose="020F0502020204030204" pitchFamily="34" charset="0"/>
                <a:cs typeface="Times New Roman" panose="02020603050405020304" pitchFamily="18" charset="0"/>
              </a:rPr>
              <a:t>muni</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 khanda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of </a:t>
            </a:r>
            <a:r>
              <a:rPr lang="en-IN" sz="2600" kern="100" dirty="0" err="1">
                <a:effectLst/>
                <a:latin typeface="Cambria" panose="02040503050406030204" pitchFamily="18" charset="0"/>
                <a:ea typeface="Calibri" panose="020F0502020204030204" pitchFamily="34" charset="0"/>
                <a:cs typeface="Times New Roman" panose="02020603050405020304" pitchFamily="18" charset="0"/>
              </a:rPr>
              <a:t>Yagnyavalkya</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 provides the philosophical foundation for the prior instruction. The </a:t>
            </a:r>
            <a:r>
              <a:rPr lang="en-IN" sz="2600" u="sng" kern="100" dirty="0" err="1">
                <a:effectLst/>
                <a:latin typeface="Cambria" panose="02040503050406030204" pitchFamily="18" charset="0"/>
                <a:ea typeface="Calibri" panose="020F0502020204030204" pitchFamily="34" charset="0"/>
                <a:cs typeface="Times New Roman" panose="02020603050405020304" pitchFamily="18" charset="0"/>
              </a:rPr>
              <a:t>khila</a:t>
            </a:r>
            <a:r>
              <a:rPr lang="en-IN" sz="2600" u="sng" kern="100" dirty="0">
                <a:effectLst/>
                <a:latin typeface="Cambria" panose="02040503050406030204" pitchFamily="18" charset="0"/>
                <a:ea typeface="Calibri" panose="020F0502020204030204" pitchFamily="34" charset="0"/>
                <a:cs typeface="Times New Roman" panose="02020603050405020304" pitchFamily="18" charset="0"/>
              </a:rPr>
              <a:t> khanda </a:t>
            </a:r>
            <a:r>
              <a:rPr lang="en-IN" sz="2600" kern="100" dirty="0">
                <a:effectLst/>
                <a:latin typeface="Cambria" panose="02040503050406030204" pitchFamily="18" charset="0"/>
                <a:ea typeface="Calibri" panose="020F0502020204030204" pitchFamily="34" charset="0"/>
                <a:cs typeface="Times New Roman" panose="02020603050405020304" pitchFamily="18" charset="0"/>
              </a:rPr>
              <a:t>discusses a variety of worship and meditation practices.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9" name="Picture 8">
            <a:extLst>
              <a:ext uri="{FF2B5EF4-FFF2-40B4-BE49-F238E27FC236}">
                <a16:creationId xmlns:a16="http://schemas.microsoft.com/office/drawing/2014/main" id="{FDEFFF00-E917-56BE-9456-C3DF72C53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069" y="3764437"/>
            <a:ext cx="1781175" cy="2571750"/>
          </a:xfrm>
          <a:prstGeom prst="rect">
            <a:avLst/>
          </a:prstGeom>
        </p:spPr>
      </p:pic>
    </p:spTree>
    <p:extLst>
      <p:ext uri="{BB962C8B-B14F-4D97-AF65-F5344CB8AC3E}">
        <p14:creationId xmlns:p14="http://schemas.microsoft.com/office/powerpoint/2010/main" val="851236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84F7-A235-E369-EC58-79E9643B5BA0}"/>
              </a:ext>
            </a:extLst>
          </p:cNvPr>
          <p:cNvSpPr>
            <a:spLocks noGrp="1"/>
          </p:cNvSpPr>
          <p:nvPr>
            <p:ph type="title"/>
          </p:nvPr>
        </p:nvSpPr>
        <p:spPr>
          <a:xfrm>
            <a:off x="1282815" y="-79065"/>
            <a:ext cx="9905998" cy="1478570"/>
          </a:xfrm>
        </p:spPr>
        <p:txBody>
          <a:bodyPr>
            <a:normAutofit/>
          </a:bodyPr>
          <a:lstStyle/>
          <a:p>
            <a:r>
              <a:rPr lang="en-IN" sz="2800" b="1" dirty="0">
                <a:effectLst/>
                <a:latin typeface="Cambria" panose="02040503050406030204" pitchFamily="18" charset="0"/>
                <a:ea typeface="Calibri" panose="020F0502020204030204" pitchFamily="34" charset="0"/>
                <a:cs typeface="Times New Roman" panose="02020603050405020304" pitchFamily="18" charset="0"/>
              </a:rPr>
              <a:t>Difference between Vedas and Puranas</a:t>
            </a:r>
            <a:endParaRPr lang="en-IN" sz="6000" dirty="0"/>
          </a:p>
        </p:txBody>
      </p:sp>
      <p:sp>
        <p:nvSpPr>
          <p:cNvPr id="3" name="Content Placeholder 2">
            <a:extLst>
              <a:ext uri="{FF2B5EF4-FFF2-40B4-BE49-F238E27FC236}">
                <a16:creationId xmlns:a16="http://schemas.microsoft.com/office/drawing/2014/main" id="{5C397DB8-669B-3025-240F-436D0B628992}"/>
              </a:ext>
            </a:extLst>
          </p:cNvPr>
          <p:cNvSpPr>
            <a:spLocks noGrp="1"/>
          </p:cNvSpPr>
          <p:nvPr>
            <p:ph idx="1"/>
          </p:nvPr>
        </p:nvSpPr>
        <p:spPr>
          <a:xfrm>
            <a:off x="1143000" y="1325659"/>
            <a:ext cx="9905999" cy="4952593"/>
          </a:xfrm>
        </p:spPr>
        <p:txBody>
          <a:bodyPr>
            <a:normAutofit lnSpcReduction="10000"/>
          </a:bodyPr>
          <a:lstStyle/>
          <a:p>
            <a:pPr algn="just">
              <a:lnSpc>
                <a:spcPct val="107000"/>
              </a:lnSpc>
              <a:spcAft>
                <a:spcPts val="800"/>
              </a:spcAft>
            </a:pPr>
            <a:r>
              <a:rPr lang="en-IN" kern="100" dirty="0">
                <a:effectLst/>
                <a:latin typeface="Cambria" panose="02040503050406030204" pitchFamily="18" charset="0"/>
                <a:ea typeface="Calibri" panose="020F0502020204030204" pitchFamily="34" charset="0"/>
                <a:cs typeface="Times New Roman" panose="02020603050405020304" pitchFamily="18" charset="0"/>
              </a:rPr>
              <a:t>The difference between Vedas and Puranas are:</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kern="100" dirty="0">
                <a:effectLst/>
                <a:latin typeface="Cambria" panose="02040503050406030204" pitchFamily="18" charset="0"/>
                <a:ea typeface="Calibri" panose="020F0502020204030204" pitchFamily="34" charset="0"/>
                <a:cs typeface="Times New Roman" panose="02020603050405020304" pitchFamily="18" charset="0"/>
              </a:rPr>
              <a:t>The Puranas are collections of religious legends, whereas the Vedas are the sacred text that has been passed down orally.</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kern="100" dirty="0">
                <a:effectLst/>
                <a:latin typeface="Cambria" panose="02040503050406030204" pitchFamily="18" charset="0"/>
                <a:ea typeface="Calibri" panose="020F0502020204030204" pitchFamily="34" charset="0"/>
                <a:cs typeface="Times New Roman" panose="02020603050405020304" pitchFamily="18" charset="0"/>
              </a:rPr>
              <a:t>Vedas are Shruti scriptures, which translates to mean that they were written down based on what was "heard." Puranas, in contrast, are Smriti, which means "what is remembered."</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IN" kern="100" dirty="0">
                <a:effectLst/>
                <a:latin typeface="Cambria" panose="02040503050406030204" pitchFamily="18" charset="0"/>
                <a:ea typeface="Calibri" panose="020F0502020204030204" pitchFamily="34" charset="0"/>
                <a:cs typeface="Times New Roman" panose="02020603050405020304" pitchFamily="18" charset="0"/>
              </a:rPr>
              <a:t>Rig Veda, Sama Veda, </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Yajur</a:t>
            </a:r>
            <a:r>
              <a:rPr lang="en-IN" kern="100" dirty="0">
                <a:effectLst/>
                <a:latin typeface="Cambria" panose="02040503050406030204" pitchFamily="18" charset="0"/>
                <a:ea typeface="Calibri" panose="020F0502020204030204" pitchFamily="34" charset="0"/>
                <a:cs typeface="Times New Roman" panose="02020603050405020304" pitchFamily="18" charset="0"/>
              </a:rPr>
              <a:t> Veda, and Atharva Veda are the four Vedas in all. There are 18 main Puranas, 18 minor Puranas, and one </a:t>
            </a:r>
            <a:r>
              <a:rPr lang="en-IN" kern="100" dirty="0" err="1">
                <a:effectLst/>
                <a:latin typeface="Cambria" panose="02040503050406030204" pitchFamily="18" charset="0"/>
                <a:ea typeface="Calibri" panose="020F0502020204030204" pitchFamily="34" charset="0"/>
                <a:cs typeface="Times New Roman" panose="02020603050405020304" pitchFamily="18" charset="0"/>
              </a:rPr>
              <a:t>Mahapurana</a:t>
            </a:r>
            <a:r>
              <a:rPr lang="en-IN" kern="100" dirty="0">
                <a:effectLst/>
                <a:latin typeface="Cambria" panose="02040503050406030204" pitchFamily="18" charset="0"/>
                <a:ea typeface="Calibri" panose="020F0502020204030204" pitchFamily="34" charset="0"/>
                <a:cs typeface="Times New Roman" panose="02020603050405020304" pitchFamily="18" charset="0"/>
              </a:rPr>
              <a:t> in total.</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sz="2800" dirty="0"/>
          </a:p>
        </p:txBody>
      </p:sp>
    </p:spTree>
    <p:extLst>
      <p:ext uri="{BB962C8B-B14F-4D97-AF65-F5344CB8AC3E}">
        <p14:creationId xmlns:p14="http://schemas.microsoft.com/office/powerpoint/2010/main" val="119658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92204-A628-9F99-30DF-B4EAC15B3C78}"/>
              </a:ext>
            </a:extLst>
          </p:cNvPr>
          <p:cNvSpPr>
            <a:spLocks noGrp="1"/>
          </p:cNvSpPr>
          <p:nvPr>
            <p:ph type="title"/>
          </p:nvPr>
        </p:nvSpPr>
        <p:spPr/>
        <p:txBody>
          <a:bodyPr/>
          <a:lstStyle/>
          <a:p>
            <a:r>
              <a:rPr lang="en-US" dirty="0"/>
              <a:t>Iron Gates</a:t>
            </a:r>
            <a:endParaRPr lang="en-IN" dirty="0"/>
          </a:p>
        </p:txBody>
      </p:sp>
      <p:sp>
        <p:nvSpPr>
          <p:cNvPr id="3" name="Content Placeholder 2">
            <a:extLst>
              <a:ext uri="{FF2B5EF4-FFF2-40B4-BE49-F238E27FC236}">
                <a16:creationId xmlns:a16="http://schemas.microsoft.com/office/drawing/2014/main" id="{AC29FF57-9593-EB52-CC86-E9DFCEB263D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60DE2E0-D03A-28A7-86ED-F55C6A0768EB}"/>
              </a:ext>
            </a:extLst>
          </p:cNvPr>
          <p:cNvPicPr>
            <a:picLocks noChangeAspect="1"/>
          </p:cNvPicPr>
          <p:nvPr/>
        </p:nvPicPr>
        <p:blipFill>
          <a:blip r:embed="rId2"/>
          <a:stretch>
            <a:fillRect/>
          </a:stretch>
        </p:blipFill>
        <p:spPr>
          <a:xfrm>
            <a:off x="1989055" y="1948491"/>
            <a:ext cx="8389856" cy="4105605"/>
          </a:xfrm>
          <a:prstGeom prst="rect">
            <a:avLst/>
          </a:prstGeom>
        </p:spPr>
      </p:pic>
    </p:spTree>
    <p:extLst>
      <p:ext uri="{BB962C8B-B14F-4D97-AF65-F5344CB8AC3E}">
        <p14:creationId xmlns:p14="http://schemas.microsoft.com/office/powerpoint/2010/main" val="1409354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016DD3-CA66-D42F-0ECC-EFB8FA0EC1B1}"/>
              </a:ext>
            </a:extLst>
          </p:cNvPr>
          <p:cNvSpPr>
            <a:spLocks noGrp="1"/>
          </p:cNvSpPr>
          <p:nvPr>
            <p:ph idx="1"/>
          </p:nvPr>
        </p:nvSpPr>
        <p:spPr>
          <a:xfrm>
            <a:off x="433633" y="509046"/>
            <a:ext cx="10920167" cy="6052009"/>
          </a:xfrm>
        </p:spPr>
        <p:txBody>
          <a:bodyPr>
            <a:normAutofit fontScale="85000" lnSpcReduction="20000"/>
          </a:bodyPr>
          <a:lstStyle/>
          <a:p>
            <a:pPr algn="ctr">
              <a:lnSpc>
                <a:spcPct val="107000"/>
              </a:lnSpc>
              <a:spcAft>
                <a:spcPts val="800"/>
              </a:spcAft>
            </a:pPr>
            <a:r>
              <a:rPr lang="en-IN" sz="1800" b="1" kern="0" dirty="0">
                <a:solidFill>
                  <a:srgbClr val="000000"/>
                </a:solidFill>
                <a:effectLst/>
                <a:highlight>
                  <a:srgbClr val="D3D3D3"/>
                </a:highlight>
                <a:latin typeface="Cambria" panose="02040503050406030204" pitchFamily="18" charset="0"/>
                <a:ea typeface="Calibri" panose="020F0502020204030204" pitchFamily="34" charset="0"/>
                <a:cs typeface="Times New Roman" panose="02020603050405020304" pitchFamily="18" charset="0"/>
              </a:rPr>
              <a:t>Let’s check the take away from this Lecture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kern="0" dirty="0">
                <a:effectLst/>
                <a:latin typeface="Cambria" panose="02040503050406030204" pitchFamily="18" charset="0"/>
                <a:ea typeface="Calibri" panose="020F0502020204030204" pitchFamily="34" charset="0"/>
                <a:cs typeface="Times New Roman" panose="02020603050405020304" pitchFamily="18" charset="0"/>
              </a:rPr>
              <a:t>Multiple Choice Questions (MCQ)</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____ is a Sanskrit word that contains a mythological account of early times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Veda</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Puran</a:t>
            </a: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Upnishad</a:t>
            </a: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Itihaas</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r>
              <a:rPr lang="en-IN" sz="1800" kern="100" dirty="0" err="1">
                <a:effectLst/>
                <a:latin typeface="Cambria" panose="02040503050406030204" pitchFamily="18" charset="0"/>
                <a:ea typeface="Calibri" panose="020F0502020204030204" pitchFamily="34" charset="0"/>
                <a:cs typeface="Times New Roman" panose="02020603050405020304" pitchFamily="18" charset="0"/>
              </a:rPr>
              <a:t>Chandogya</a:t>
            </a: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 is a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Veda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Puran</a:t>
            </a: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Upnishad</a:t>
            </a: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Itihaas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The </a:t>
            </a: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Purans</a:t>
            </a: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are classified into ____ types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One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Two</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Three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Four</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IN" dirty="0"/>
          </a:p>
        </p:txBody>
      </p:sp>
    </p:spTree>
    <p:extLst>
      <p:ext uri="{BB962C8B-B14F-4D97-AF65-F5344CB8AC3E}">
        <p14:creationId xmlns:p14="http://schemas.microsoft.com/office/powerpoint/2010/main" val="3339122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EA4C3-2577-628B-1EE2-C1F783B18A92}"/>
              </a:ext>
            </a:extLst>
          </p:cNvPr>
          <p:cNvSpPr>
            <a:spLocks noGrp="1"/>
          </p:cNvSpPr>
          <p:nvPr>
            <p:ph type="title"/>
          </p:nvPr>
        </p:nvSpPr>
        <p:spPr/>
        <p:txBody>
          <a:bodyPr/>
          <a:lstStyle/>
          <a:p>
            <a:r>
              <a:rPr lang="en-IN" dirty="0"/>
              <a:t>Lecture 03- Earlier Buddhist writings</a:t>
            </a:r>
          </a:p>
        </p:txBody>
      </p:sp>
      <p:pic>
        <p:nvPicPr>
          <p:cNvPr id="5" name="Content Placeholder 4">
            <a:extLst>
              <a:ext uri="{FF2B5EF4-FFF2-40B4-BE49-F238E27FC236}">
                <a16:creationId xmlns:a16="http://schemas.microsoft.com/office/drawing/2014/main" id="{2B36A6FB-C3EA-8FD0-9B23-951FD9FA7E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5422" y="2169843"/>
            <a:ext cx="8832915" cy="3787897"/>
          </a:xfrm>
        </p:spPr>
      </p:pic>
    </p:spTree>
    <p:extLst>
      <p:ext uri="{BB962C8B-B14F-4D97-AF65-F5344CB8AC3E}">
        <p14:creationId xmlns:p14="http://schemas.microsoft.com/office/powerpoint/2010/main" val="2599701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B0DA-DAB0-D6F7-6D4B-59C8CBDC48B2}"/>
              </a:ext>
            </a:extLst>
          </p:cNvPr>
          <p:cNvSpPr>
            <a:spLocks noGrp="1"/>
          </p:cNvSpPr>
          <p:nvPr>
            <p:ph type="title"/>
          </p:nvPr>
        </p:nvSpPr>
        <p:spPr/>
        <p:txBody>
          <a:bodyPr>
            <a:normAutofit fontScale="90000"/>
          </a:bodyPr>
          <a:lstStyle/>
          <a:p>
            <a:r>
              <a:rPr lang="en-IN" dirty="0"/>
              <a:t>Lecture 03- Earlier Buddhist writings- Abhidhamma </a:t>
            </a:r>
            <a:r>
              <a:rPr lang="en-IN" dirty="0" err="1"/>
              <a:t>Pitaka,Vinaya</a:t>
            </a:r>
            <a:r>
              <a:rPr lang="en-IN" dirty="0"/>
              <a:t> </a:t>
            </a:r>
            <a:r>
              <a:rPr lang="en-IN" dirty="0" err="1"/>
              <a:t>Pitaka</a:t>
            </a:r>
            <a:r>
              <a:rPr lang="en-IN" dirty="0"/>
              <a:t>, Sutta </a:t>
            </a:r>
            <a:r>
              <a:rPr lang="en-IN" dirty="0" err="1"/>
              <a:t>Pitaka</a:t>
            </a:r>
            <a:br>
              <a:rPr lang="en-IN" dirty="0"/>
            </a:br>
            <a:endParaRPr lang="en-IN" dirty="0"/>
          </a:p>
        </p:txBody>
      </p:sp>
      <p:sp>
        <p:nvSpPr>
          <p:cNvPr id="3" name="Content Placeholder 2">
            <a:extLst>
              <a:ext uri="{FF2B5EF4-FFF2-40B4-BE49-F238E27FC236}">
                <a16:creationId xmlns:a16="http://schemas.microsoft.com/office/drawing/2014/main" id="{32889EF9-9AFD-37E9-459B-34E73725B1F0}"/>
              </a:ext>
            </a:extLst>
          </p:cNvPr>
          <p:cNvSpPr>
            <a:spLocks noGrp="1"/>
          </p:cNvSpPr>
          <p:nvPr>
            <p:ph idx="1"/>
          </p:nvPr>
        </p:nvSpPr>
        <p:spPr>
          <a:xfrm>
            <a:off x="1141412" y="1658143"/>
            <a:ext cx="9905999" cy="3541714"/>
          </a:xfrm>
        </p:spPr>
        <p:txBody>
          <a:bodyPr/>
          <a:lstStyle/>
          <a:p>
            <a:r>
              <a:rPr lang="en-IN" kern="0" dirty="0">
                <a:effectLst/>
                <a:latin typeface="Cambria" panose="02040503050406030204" pitchFamily="18" charset="0"/>
                <a:ea typeface="Calibri" panose="020F0502020204030204" pitchFamily="34" charset="0"/>
                <a:cs typeface="Times New Roman" panose="02020603050405020304" pitchFamily="18" charset="0"/>
              </a:rPr>
              <a:t>The Tripitaka (three fold basket), often known as the Pali Canon, is a compilation of three books that contains the earliest Buddhist writings. In Theravada Buddhism, these compilations are regarded as the most reliable texts. The Tripitaka is divided into three sections: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4" name="Diagram 3">
            <a:extLst>
              <a:ext uri="{FF2B5EF4-FFF2-40B4-BE49-F238E27FC236}">
                <a16:creationId xmlns:a16="http://schemas.microsoft.com/office/drawing/2014/main" id="{15BF086B-ADC4-8990-3159-A6995CFEE241}"/>
              </a:ext>
            </a:extLst>
          </p:cNvPr>
          <p:cNvGraphicFramePr/>
          <p:nvPr>
            <p:extLst>
              <p:ext uri="{D42A27DB-BD31-4B8C-83A1-F6EECF244321}">
                <p14:modId xmlns:p14="http://schemas.microsoft.com/office/powerpoint/2010/main" val="1517012189"/>
              </p:ext>
            </p:extLst>
          </p:nvPr>
        </p:nvGraphicFramePr>
        <p:xfrm>
          <a:off x="2809188" y="3429000"/>
          <a:ext cx="6794630" cy="3346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09307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96D0-0C3F-A067-44B5-56F410E321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FFACF86-D6BB-F8AA-F664-980DDD108EE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B9A0FF6-0C59-AFB0-1643-0D6273D58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091" y="443059"/>
            <a:ext cx="6400800" cy="5565431"/>
          </a:xfrm>
          <a:prstGeom prst="rect">
            <a:avLst/>
          </a:prstGeom>
        </p:spPr>
      </p:pic>
    </p:spTree>
    <p:extLst>
      <p:ext uri="{BB962C8B-B14F-4D97-AF65-F5344CB8AC3E}">
        <p14:creationId xmlns:p14="http://schemas.microsoft.com/office/powerpoint/2010/main" val="2531069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0FE8AA-1751-390D-3879-928B2ACB3485}"/>
              </a:ext>
            </a:extLst>
          </p:cNvPr>
          <p:cNvSpPr>
            <a:spLocks noGrp="1"/>
          </p:cNvSpPr>
          <p:nvPr>
            <p:ph idx="1"/>
          </p:nvPr>
        </p:nvSpPr>
        <p:spPr>
          <a:xfrm>
            <a:off x="1065997" y="471340"/>
            <a:ext cx="9905999" cy="6004873"/>
          </a:xfrm>
        </p:spPr>
        <p:txBody>
          <a:bodyPr>
            <a:normAutofit/>
          </a:bodyPr>
          <a:lstStyle/>
          <a:p>
            <a:pPr algn="just">
              <a:lnSpc>
                <a:spcPct val="107000"/>
              </a:lnSpc>
              <a:spcAft>
                <a:spcPts val="800"/>
              </a:spcAft>
            </a:pPr>
            <a:r>
              <a:rPr lang="en-IN" b="1" kern="0" dirty="0">
                <a:effectLst/>
                <a:latin typeface="Cambria" panose="02040503050406030204" pitchFamily="18" charset="0"/>
                <a:ea typeface="Calibri" panose="020F0502020204030204" pitchFamily="34" charset="0"/>
                <a:cs typeface="Times New Roman" panose="02020603050405020304" pitchFamily="18" charset="0"/>
              </a:rPr>
              <a:t>1) Sutta </a:t>
            </a:r>
            <a:r>
              <a:rPr lang="en-IN" b="1" kern="0" dirty="0" err="1">
                <a:effectLst/>
                <a:latin typeface="Cambria" panose="02040503050406030204" pitchFamily="18" charset="0"/>
                <a:ea typeface="Calibri" panose="020F0502020204030204" pitchFamily="34" charset="0"/>
                <a:cs typeface="Times New Roman" panose="02020603050405020304" pitchFamily="18" charset="0"/>
              </a:rPr>
              <a:t>Pitaka</a:t>
            </a:r>
            <a:r>
              <a:rPr lang="en-IN" b="1" kern="0" dirty="0">
                <a:effectLst/>
                <a:latin typeface="Cambria" panose="02040503050406030204" pitchFamily="18" charset="0"/>
                <a:ea typeface="Calibri" panose="020F0502020204030204" pitchFamily="34" charset="0"/>
                <a:cs typeface="Times New Roman" panose="02020603050405020304" pitchFamily="18" charset="0"/>
              </a:rPr>
              <a:t>:</a:t>
            </a:r>
            <a:r>
              <a:rPr lang="en-IN" kern="0" dirty="0">
                <a:effectLst/>
                <a:latin typeface="Cambria" panose="02040503050406030204" pitchFamily="18" charset="0"/>
                <a:ea typeface="Calibri" panose="020F0502020204030204" pitchFamily="34" charset="0"/>
                <a:cs typeface="Times New Roman" panose="02020603050405020304" pitchFamily="18" charset="0"/>
              </a:rPr>
              <a:t> The Buddha's teachings are presented in the Sutta </a:t>
            </a:r>
            <a:r>
              <a:rPr lang="en-IN" kern="0" dirty="0" err="1">
                <a:effectLst/>
                <a:latin typeface="Cambria" panose="02040503050406030204" pitchFamily="18" charset="0"/>
                <a:ea typeface="Calibri" panose="020F0502020204030204" pitchFamily="34" charset="0"/>
                <a:cs typeface="Times New Roman" panose="02020603050405020304" pitchFamily="18" charset="0"/>
              </a:rPr>
              <a:t>Pitaka</a:t>
            </a:r>
            <a:r>
              <a:rPr lang="en-IN" kern="0" dirty="0">
                <a:effectLst/>
                <a:latin typeface="Cambria" panose="02040503050406030204" pitchFamily="18" charset="0"/>
                <a:ea typeface="Calibri" panose="020F0502020204030204" pitchFamily="34" charset="0"/>
                <a:cs typeface="Times New Roman" panose="02020603050405020304" pitchFamily="18" charset="0"/>
              </a:rPr>
              <a:t>, commonly known as the "</a:t>
            </a:r>
            <a:r>
              <a:rPr lang="en-IN" u="sng" kern="0" dirty="0">
                <a:effectLst/>
                <a:latin typeface="Cambria" panose="02040503050406030204" pitchFamily="18" charset="0"/>
                <a:ea typeface="Calibri" panose="020F0502020204030204" pitchFamily="34" charset="0"/>
                <a:cs typeface="Times New Roman" panose="02020603050405020304" pitchFamily="18" charset="0"/>
              </a:rPr>
              <a:t>Basket of Discourses</a:t>
            </a:r>
            <a:r>
              <a:rPr lang="en-IN" kern="0" dirty="0">
                <a:effectLst/>
                <a:latin typeface="Cambria" panose="02040503050406030204" pitchFamily="18" charset="0"/>
                <a:ea typeface="Calibri" panose="020F0502020204030204" pitchFamily="34" charset="0"/>
                <a:cs typeface="Times New Roman" panose="02020603050405020304" pitchFamily="18" charset="0"/>
              </a:rPr>
              <a:t>," which consists of talks, dialogues, and sermons. The remaining </a:t>
            </a:r>
            <a:r>
              <a:rPr lang="en-IN" u="sng" kern="0" dirty="0">
                <a:effectLst/>
                <a:latin typeface="Cambria" panose="02040503050406030204" pitchFamily="18" charset="0"/>
                <a:ea typeface="Calibri" panose="020F0502020204030204" pitchFamily="34" charset="0"/>
                <a:cs typeface="Times New Roman" panose="02020603050405020304" pitchFamily="18" charset="0"/>
              </a:rPr>
              <a:t>five </a:t>
            </a:r>
            <a:r>
              <a:rPr lang="en-IN" u="sng" kern="0" dirty="0" err="1">
                <a:effectLst/>
                <a:latin typeface="Cambria" panose="02040503050406030204" pitchFamily="18" charset="0"/>
                <a:ea typeface="Calibri" panose="020F0502020204030204" pitchFamily="34" charset="0"/>
                <a:cs typeface="Times New Roman" panose="02020603050405020304" pitchFamily="18" charset="0"/>
              </a:rPr>
              <a:t>Nikayas</a:t>
            </a:r>
            <a:r>
              <a:rPr lang="en-IN" u="sng" kern="0" dirty="0">
                <a:effectLst/>
                <a:latin typeface="Cambria" panose="02040503050406030204" pitchFamily="18" charset="0"/>
                <a:ea typeface="Calibri" panose="020F0502020204030204" pitchFamily="34" charset="0"/>
                <a:cs typeface="Times New Roman" panose="02020603050405020304" pitchFamily="18" charset="0"/>
              </a:rPr>
              <a:t> </a:t>
            </a:r>
            <a:r>
              <a:rPr lang="en-IN" kern="0" dirty="0">
                <a:effectLst/>
                <a:latin typeface="Cambria" panose="02040503050406030204" pitchFamily="18" charset="0"/>
                <a:ea typeface="Calibri" panose="020F0502020204030204" pitchFamily="34" charset="0"/>
                <a:cs typeface="Times New Roman" panose="02020603050405020304" pitchFamily="18" charset="0"/>
              </a:rPr>
              <a:t>(collections) are as follows: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US" kern="100" dirty="0">
                <a:effectLst/>
                <a:latin typeface="Cambria" panose="02040503050406030204" pitchFamily="18" charset="0"/>
                <a:ea typeface="Calibri" panose="020F0502020204030204" pitchFamily="34" charset="0"/>
                <a:cs typeface="Times New Roman" panose="02020603050405020304" pitchFamily="18" charset="0"/>
              </a:rPr>
              <a:t>a. Digha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kern="100" dirty="0">
                <a:effectLst/>
                <a:latin typeface="Cambria" panose="02040503050406030204" pitchFamily="18" charset="0"/>
                <a:ea typeface="Calibri" panose="020F0502020204030204" pitchFamily="34" charset="0"/>
                <a:cs typeface="Times New Roman" panose="02020603050405020304" pitchFamily="18" charset="0"/>
              </a:rPr>
              <a:t>: The Digha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kern="100" dirty="0">
                <a:effectLst/>
                <a:latin typeface="Cambria" panose="02040503050406030204" pitchFamily="18" charset="0"/>
                <a:ea typeface="Calibri" panose="020F0502020204030204" pitchFamily="34" charset="0"/>
                <a:cs typeface="Times New Roman" panose="02020603050405020304" pitchFamily="18" charset="0"/>
              </a:rPr>
              <a:t> comprises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long</a:t>
            </a:r>
            <a:r>
              <a:rPr lang="en-US" kern="100" dirty="0">
                <a:effectLst/>
                <a:latin typeface="Cambria" panose="02040503050406030204" pitchFamily="18" charset="0"/>
                <a:ea typeface="Calibri" panose="020F0502020204030204" pitchFamily="34" charset="0"/>
                <a:cs typeface="Times New Roman" panose="02020603050405020304" pitchFamily="18" charset="0"/>
              </a:rPr>
              <a:t> discourses where the Buddha expounds on various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philosophical, ethical, and spiritual topics.</a:t>
            </a:r>
            <a:endParaRPr lang="en-IN" u="sng"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US" kern="100" dirty="0">
                <a:effectLst/>
                <a:latin typeface="Cambria" panose="02040503050406030204" pitchFamily="18" charset="0"/>
                <a:ea typeface="Calibri" panose="020F0502020204030204" pitchFamily="34" charset="0"/>
                <a:cs typeface="Times New Roman" panose="02020603050405020304" pitchFamily="18" charset="0"/>
              </a:rPr>
              <a:t>b.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Majjhima</a:t>
            </a:r>
            <a:r>
              <a:rPr lang="en-US" kern="100" dirty="0">
                <a:effectLst/>
                <a:latin typeface="Cambria" panose="02040503050406030204" pitchFamily="18" charset="0"/>
                <a:ea typeface="Calibri" panose="020F0502020204030204" pitchFamily="34" charset="0"/>
                <a:cs typeface="Times New Roman" panose="02020603050405020304" pitchFamily="18" charset="0"/>
              </a:rPr>
              <a: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Majjhima</a:t>
            </a:r>
            <a:r>
              <a:rPr lang="en-US" kern="100" dirty="0">
                <a:effectLst/>
                <a:latin typeface="Cambria" panose="02040503050406030204" pitchFamily="18" charset="0"/>
                <a:ea typeface="Calibri" panose="020F0502020204030204" pitchFamily="34" charset="0"/>
                <a:cs typeface="Times New Roman" panose="02020603050405020304" pitchFamily="18" charset="0"/>
              </a:rPr>
              <a: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kern="100" dirty="0">
                <a:effectLst/>
                <a:latin typeface="Cambria" panose="02040503050406030204" pitchFamily="18" charset="0"/>
                <a:ea typeface="Calibri" panose="020F0502020204030204" pitchFamily="34" charset="0"/>
                <a:cs typeface="Times New Roman" panose="02020603050405020304" pitchFamily="18" charset="0"/>
              </a:rPr>
              <a:t> consists of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medium-length</a:t>
            </a:r>
            <a:r>
              <a:rPr lang="en-US" kern="100" dirty="0">
                <a:effectLst/>
                <a:latin typeface="Cambria" panose="02040503050406030204" pitchFamily="18" charset="0"/>
                <a:ea typeface="Calibri" panose="020F0502020204030204" pitchFamily="34" charset="0"/>
                <a:cs typeface="Times New Roman" panose="02020603050405020304" pitchFamily="18" charset="0"/>
              </a:rPr>
              <a:t> discourses covering a wide range of subjects, including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ethics, meditation, and the nature of reality</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977211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3F3549-CEF1-5A2D-EA27-4B65BDF0CA2F}"/>
              </a:ext>
            </a:extLst>
          </p:cNvPr>
          <p:cNvSpPr>
            <a:spLocks noGrp="1"/>
          </p:cNvSpPr>
          <p:nvPr>
            <p:ph idx="1"/>
          </p:nvPr>
        </p:nvSpPr>
        <p:spPr>
          <a:xfrm>
            <a:off x="1143000" y="499621"/>
            <a:ext cx="9905999" cy="6004874"/>
          </a:xfrm>
        </p:spPr>
        <p:txBody>
          <a:bodyPr>
            <a:normAutofit/>
          </a:bodyPr>
          <a:lstStyle/>
          <a:p>
            <a:pPr indent="0" algn="just">
              <a:lnSpc>
                <a:spcPct val="107000"/>
              </a:lnSpc>
              <a:spcAft>
                <a:spcPts val="800"/>
              </a:spcAft>
              <a:buNone/>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c.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Samyutta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Samyutta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contains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grouped</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discourses categorized by themes, such as aggregates, sense bases, and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dependent origination</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d.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Anguttara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Anguttara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contains discourses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arranged numerically</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progressively expounding on lists of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teachings and enumerations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indent="0" algn="just">
              <a:lnSpc>
                <a:spcPct val="107000"/>
              </a:lnSpc>
              <a:spcAft>
                <a:spcPts val="800"/>
              </a:spcAft>
              <a:buNone/>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Khuddaka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Khuddaka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Nikaya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is a diverse collection of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smaller texts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including the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Dhammapada (a collection of verses), the Jataka tales (stories of the Buddha's past lives), and other important texts.</a:t>
            </a:r>
            <a:endParaRPr lang="en-IN" sz="2600" u="sng"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867136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92DA-4CDD-71E6-6CCF-3B254DD2FC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86BFA7-72E6-4D30-0CB7-912ECC425130}"/>
              </a:ext>
            </a:extLst>
          </p:cNvPr>
          <p:cNvSpPr>
            <a:spLocks noGrp="1"/>
          </p:cNvSpPr>
          <p:nvPr>
            <p:ph idx="1"/>
          </p:nvPr>
        </p:nvSpPr>
        <p:spPr/>
        <p:txBody>
          <a:bodyPr/>
          <a:lstStyle/>
          <a:p>
            <a:pPr marL="0" indent="0" algn="just">
              <a:buNone/>
            </a:pPr>
            <a:r>
              <a:rPr lang="en-US" b="1" kern="100" dirty="0">
                <a:effectLst/>
                <a:latin typeface="Cambria" panose="02040503050406030204" pitchFamily="18" charset="0"/>
                <a:ea typeface="Calibri" panose="020F0502020204030204" pitchFamily="34" charset="0"/>
                <a:cs typeface="Times New Roman" panose="02020603050405020304" pitchFamily="18" charset="0"/>
              </a:rPr>
              <a:t>2)Vinaya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Pitaka</a:t>
            </a:r>
            <a:r>
              <a:rPr lang="en-US" b="1" kern="100" dirty="0">
                <a:effectLst/>
                <a:latin typeface="Cambria" panose="02040503050406030204" pitchFamily="18" charset="0"/>
                <a:ea typeface="Calibri" panose="020F0502020204030204" pitchFamily="34" charset="0"/>
                <a:cs typeface="Times New Roman" panose="02020603050405020304" pitchFamily="18" charset="0"/>
              </a:rPr>
              <a:t>:</a:t>
            </a:r>
            <a:r>
              <a:rPr lang="en-US"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Basket of Discipline</a:t>
            </a:r>
            <a:r>
              <a:rPr lang="en-US" kern="100" dirty="0">
                <a:effectLst/>
                <a:latin typeface="Cambria" panose="02040503050406030204" pitchFamily="18" charset="0"/>
                <a:ea typeface="Calibri" panose="020F0502020204030204" pitchFamily="34" charset="0"/>
                <a:cs typeface="Times New Roman" panose="02020603050405020304" pitchFamily="18" charset="0"/>
              </a:rPr>
              <a:t>," also known as the Vinaya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Pitaka</a:t>
            </a:r>
            <a:r>
              <a:rPr lang="en-US" kern="100" dirty="0">
                <a:effectLst/>
                <a:latin typeface="Cambria" panose="02040503050406030204" pitchFamily="18" charset="0"/>
                <a:ea typeface="Calibri" panose="020F0502020204030204" pitchFamily="34" charset="0"/>
                <a:cs typeface="Times New Roman" panose="02020603050405020304" pitchFamily="18" charset="0"/>
              </a:rPr>
              <a:t>, contains norms and regulations for </a:t>
            </a:r>
            <a:r>
              <a:rPr lang="en-US" u="sng" kern="100" dirty="0">
                <a:effectLst/>
                <a:latin typeface="Cambria" panose="02040503050406030204" pitchFamily="18" charset="0"/>
                <a:ea typeface="Calibri" panose="020F0502020204030204" pitchFamily="34" charset="0"/>
                <a:cs typeface="Times New Roman" panose="02020603050405020304" pitchFamily="18" charset="0"/>
              </a:rPr>
              <a:t>community life and monastic discipline</a:t>
            </a:r>
            <a:r>
              <a:rPr lang="en-US" kern="100" dirty="0">
                <a:effectLst/>
                <a:latin typeface="Cambria" panose="02040503050406030204" pitchFamily="18" charset="0"/>
                <a:ea typeface="Calibri" panose="020F0502020204030204" pitchFamily="34" charset="0"/>
                <a:cs typeface="Times New Roman" panose="02020603050405020304" pitchFamily="18" charset="0"/>
              </a:rPr>
              <a:t>. It discusses the processes for resolving conflicts and managing monastic affairs as well as the ethical and disciplinary norms expected of Buddhist monastics (bhikkhus and bhikkhunis).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11742695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D389D-9588-45C2-490B-B01FD6AB06CA}"/>
              </a:ext>
            </a:extLst>
          </p:cNvPr>
          <p:cNvSpPr>
            <a:spLocks noGrp="1"/>
          </p:cNvSpPr>
          <p:nvPr>
            <p:ph idx="1"/>
          </p:nvPr>
        </p:nvSpPr>
        <p:spPr>
          <a:xfrm>
            <a:off x="631596" y="471340"/>
            <a:ext cx="10784264" cy="5750351"/>
          </a:xfrm>
        </p:spPr>
        <p:txBody>
          <a:bodyPr>
            <a:normAutofit lnSpcReduction="10000"/>
          </a:bodyPr>
          <a:lstStyle/>
          <a:p>
            <a:pPr marL="0" indent="0" algn="just">
              <a:lnSpc>
                <a:spcPct val="107000"/>
              </a:lnSpc>
              <a:spcAft>
                <a:spcPts val="800"/>
              </a:spcAft>
              <a:buNone/>
            </a:pPr>
            <a:r>
              <a:rPr lang="en-US" sz="2600" b="1" kern="100" dirty="0">
                <a:effectLst/>
                <a:latin typeface="Cambria" panose="02040503050406030204" pitchFamily="18" charset="0"/>
                <a:ea typeface="Calibri" panose="020F0502020204030204" pitchFamily="34" charset="0"/>
                <a:cs typeface="Times New Roman" panose="02020603050405020304" pitchFamily="18" charset="0"/>
              </a:rPr>
              <a:t>3)Abhidhamma </a:t>
            </a:r>
            <a:r>
              <a:rPr lang="en-US" sz="2600" b="1" kern="100" dirty="0" err="1">
                <a:effectLst/>
                <a:latin typeface="Cambria" panose="02040503050406030204" pitchFamily="18" charset="0"/>
                <a:ea typeface="Calibri" panose="020F0502020204030204" pitchFamily="34" charset="0"/>
                <a:cs typeface="Times New Roman" panose="02020603050405020304" pitchFamily="18" charset="0"/>
              </a:rPr>
              <a:t>Pitaka</a:t>
            </a:r>
            <a:r>
              <a:rPr lang="en-US" sz="2600" b="1" kern="100" dirty="0">
                <a:effectLst/>
                <a:latin typeface="Cambria" panose="02040503050406030204" pitchFamily="18" charset="0"/>
                <a:ea typeface="Calibri" panose="020F0502020204030204" pitchFamily="34" charset="0"/>
                <a:cs typeface="Times New Roman" panose="02020603050405020304" pitchFamily="18" charset="0"/>
              </a:rPr>
              <a:t>:</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The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Basket of Higher Teachings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also known as the Abhidhamma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Pitaka</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offers a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methodical and analytical </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explanation of </a:t>
            </a:r>
            <a:r>
              <a:rPr lang="en-US" sz="2600" u="sng" kern="100" dirty="0">
                <a:effectLst/>
                <a:latin typeface="Cambria" panose="02040503050406030204" pitchFamily="18" charset="0"/>
                <a:ea typeface="Calibri" panose="020F0502020204030204" pitchFamily="34" charset="0"/>
                <a:cs typeface="Times New Roman" panose="02020603050405020304" pitchFamily="18" charset="0"/>
              </a:rPr>
              <a:t>Buddhist psychology, philosophy, and metaphysics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It explores intricate classifications, mental and mental-factor analysis, and the nature of reality.</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It's crucial to remember that while Theravada Buddhism holds the Tripitaka in great esteem, other Buddhist schools have their own canons and scriptures. For instance, Mahayana Buddhism has a sizable collection of sutras of its own, including the Diamond Sutra, Lotus Sutra, and Heart Sutra.</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The Tripitaka, which contains early Buddhist literature, is regarded as one of the best resources for learning about Buddhism's doctrines and origins. They form the basis for Buddhist ethics, meditation, philosophy, and the road to freedom.</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40660712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9C844-23B6-D4C4-0983-D16CDFB00C2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FC49E8C-037D-1D28-4AFF-0CBB032A6F7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B9D8803-947C-50AE-F5AD-99266F649B71}"/>
              </a:ext>
            </a:extLst>
          </p:cNvPr>
          <p:cNvPicPr>
            <a:picLocks noChangeAspect="1"/>
          </p:cNvPicPr>
          <p:nvPr/>
        </p:nvPicPr>
        <p:blipFill>
          <a:blip r:embed="rId2"/>
          <a:stretch>
            <a:fillRect/>
          </a:stretch>
        </p:blipFill>
        <p:spPr>
          <a:xfrm>
            <a:off x="64247" y="461913"/>
            <a:ext cx="12063505" cy="6030962"/>
          </a:xfrm>
          <a:prstGeom prst="rect">
            <a:avLst/>
          </a:prstGeom>
        </p:spPr>
      </p:pic>
    </p:spTree>
    <p:extLst>
      <p:ext uri="{BB962C8B-B14F-4D97-AF65-F5344CB8AC3E}">
        <p14:creationId xmlns:p14="http://schemas.microsoft.com/office/powerpoint/2010/main" val="3924454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29C58-ECB8-EAAC-78CD-2E88E1831D4E}"/>
              </a:ext>
            </a:extLst>
          </p:cNvPr>
          <p:cNvSpPr>
            <a:spLocks noGrp="1"/>
          </p:cNvSpPr>
          <p:nvPr>
            <p:ph type="title"/>
          </p:nvPr>
        </p:nvSpPr>
        <p:spPr/>
        <p:txBody>
          <a:bodyPr>
            <a:normAutofit fontScale="90000"/>
          </a:bodyPr>
          <a:lstStyle/>
          <a:p>
            <a:r>
              <a:rPr lang="en-IN" dirty="0"/>
              <a:t>Important Indian ancient Sanskrit literary work-</a:t>
            </a:r>
            <a:r>
              <a:rPr lang="en-IN" dirty="0" err="1"/>
              <a:t>Vikramovasiyam</a:t>
            </a:r>
            <a:r>
              <a:rPr lang="en-IN" dirty="0"/>
              <a:t> and  </a:t>
            </a:r>
            <a:r>
              <a:rPr lang="en-IN" dirty="0" err="1"/>
              <a:t>Mricchakatika</a:t>
            </a:r>
            <a:br>
              <a:rPr lang="en-IN" dirty="0"/>
            </a:br>
            <a:endParaRPr lang="en-IN" dirty="0"/>
          </a:p>
        </p:txBody>
      </p:sp>
      <p:graphicFrame>
        <p:nvGraphicFramePr>
          <p:cNvPr id="5" name="Content Placeholder 4">
            <a:extLst>
              <a:ext uri="{FF2B5EF4-FFF2-40B4-BE49-F238E27FC236}">
                <a16:creationId xmlns:a16="http://schemas.microsoft.com/office/drawing/2014/main" id="{C84C16AF-C8AC-E321-0ACF-AD837320C68C}"/>
              </a:ext>
            </a:extLst>
          </p:cNvPr>
          <p:cNvGraphicFramePr>
            <a:graphicFrameLocks noGrp="1"/>
          </p:cNvGraphicFramePr>
          <p:nvPr>
            <p:ph idx="1"/>
            <p:extLst>
              <p:ext uri="{D42A27DB-BD31-4B8C-83A1-F6EECF244321}">
                <p14:modId xmlns:p14="http://schemas.microsoft.com/office/powerpoint/2010/main" val="4162336251"/>
              </p:ext>
            </p:extLst>
          </p:nvPr>
        </p:nvGraphicFramePr>
        <p:xfrm>
          <a:off x="500390" y="2097088"/>
          <a:ext cx="10840055" cy="45562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76F0D64D-659E-0FBB-1A72-3C46C5ED4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39" y="2097088"/>
            <a:ext cx="2459626" cy="4022005"/>
          </a:xfrm>
          <a:prstGeom prst="rect">
            <a:avLst/>
          </a:prstGeom>
        </p:spPr>
      </p:pic>
      <p:pic>
        <p:nvPicPr>
          <p:cNvPr id="7" name="Picture 6">
            <a:extLst>
              <a:ext uri="{FF2B5EF4-FFF2-40B4-BE49-F238E27FC236}">
                <a16:creationId xmlns:a16="http://schemas.microsoft.com/office/drawing/2014/main" id="{5D1BA8A9-40E2-ED10-33E4-CDF181A4FB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49353" y="2097088"/>
            <a:ext cx="2315262" cy="4140756"/>
          </a:xfrm>
          <a:prstGeom prst="rect">
            <a:avLst/>
          </a:prstGeom>
        </p:spPr>
      </p:pic>
    </p:spTree>
    <p:extLst>
      <p:ext uri="{BB962C8B-B14F-4D97-AF65-F5344CB8AC3E}">
        <p14:creationId xmlns:p14="http://schemas.microsoft.com/office/powerpoint/2010/main" val="828972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CF500-E577-05C3-27C3-0DB84587A203}"/>
              </a:ext>
            </a:extLst>
          </p:cNvPr>
          <p:cNvSpPr>
            <a:spLocks noGrp="1"/>
          </p:cNvSpPr>
          <p:nvPr>
            <p:ph type="ctrTitle"/>
          </p:nvPr>
        </p:nvSpPr>
        <p:spPr>
          <a:xfrm>
            <a:off x="1740014" y="777797"/>
            <a:ext cx="8001000" cy="2971801"/>
          </a:xfrm>
        </p:spPr>
        <p:txBody>
          <a:bodyPr>
            <a:normAutofit fontScale="90000"/>
          </a:bodyPr>
          <a:lstStyle/>
          <a:p>
            <a:pPr algn="ctr"/>
            <a:br>
              <a:rPr lang="en-US" sz="3200" b="1" kern="100" dirty="0">
                <a:effectLst/>
                <a:latin typeface="Times New Roman" panose="02020603050405020304" pitchFamily="18" charset="0"/>
                <a:ea typeface="Calibri" panose="020F0502020204030204" pitchFamily="34" charset="0"/>
                <a:cs typeface="Mangal" panose="02040503050203030202" pitchFamily="18" charset="0"/>
              </a:rPr>
            </a:br>
            <a:r>
              <a:rPr lang="en-US" sz="4000" b="1" kern="100" dirty="0">
                <a:effectLst/>
                <a:latin typeface="Times New Roman" panose="02020603050405020304" pitchFamily="18" charset="0"/>
                <a:ea typeface="Calibri" panose="020F0502020204030204" pitchFamily="34" charset="0"/>
                <a:cs typeface="Mangal" panose="02040503050203030202" pitchFamily="18" charset="0"/>
              </a:rPr>
              <a:t>Indian Knowledge System (IKS)</a:t>
            </a:r>
            <a:br>
              <a:rPr lang="en-US" sz="4000" b="1" kern="100" dirty="0">
                <a:effectLst/>
                <a:latin typeface="Times New Roman" panose="02020603050405020304" pitchFamily="18" charset="0"/>
                <a:ea typeface="Calibri" panose="020F0502020204030204" pitchFamily="34" charset="0"/>
                <a:cs typeface="Mangal" panose="02040503050203030202" pitchFamily="18" charset="0"/>
              </a:rPr>
            </a:br>
            <a:br>
              <a:rPr lang="en-US" sz="4000" b="1" kern="100" dirty="0">
                <a:effectLst/>
                <a:latin typeface="Times New Roman" panose="02020603050405020304" pitchFamily="18" charset="0"/>
                <a:ea typeface="Calibri" panose="020F0502020204030204" pitchFamily="34" charset="0"/>
                <a:cs typeface="Mangal" panose="02040503050203030202" pitchFamily="18" charset="0"/>
              </a:rPr>
            </a:br>
            <a:r>
              <a:rPr lang="en-US" sz="4000" b="1" kern="100" dirty="0" err="1">
                <a:effectLst/>
                <a:latin typeface="Times New Roman" panose="02020603050405020304" pitchFamily="18" charset="0"/>
                <a:ea typeface="Calibri" panose="020F0502020204030204" pitchFamily="34" charset="0"/>
                <a:cs typeface="Mangal" panose="02040503050203030202" pitchFamily="18" charset="0"/>
              </a:rPr>
              <a:t>Bharatavarsha</a:t>
            </a:r>
            <a:r>
              <a:rPr lang="en-US" sz="4000" b="1" kern="100" dirty="0">
                <a:effectLst/>
                <a:latin typeface="Times New Roman" panose="02020603050405020304" pitchFamily="18" charset="0"/>
                <a:ea typeface="Calibri" panose="020F0502020204030204" pitchFamily="34" charset="0"/>
                <a:cs typeface="Mangal" panose="02040503050203030202" pitchFamily="18" charset="0"/>
              </a:rPr>
              <a:t>—A Land of Rare Natural Endowments</a:t>
            </a:r>
            <a:br>
              <a:rPr lang="en-US" sz="2200" b="1" kern="100" dirty="0">
                <a:effectLst/>
                <a:latin typeface="Times New Roman" panose="02020603050405020304" pitchFamily="18" charset="0"/>
                <a:ea typeface="Calibri" panose="020F0502020204030204" pitchFamily="34" charset="0"/>
                <a:cs typeface="Mangal" panose="02040503050203030202" pitchFamily="18" charset="0"/>
              </a:rPr>
            </a:br>
            <a:br>
              <a:rPr lang="en-IN" sz="22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7" name="Subtitle 6">
            <a:extLst>
              <a:ext uri="{FF2B5EF4-FFF2-40B4-BE49-F238E27FC236}">
                <a16:creationId xmlns:a16="http://schemas.microsoft.com/office/drawing/2014/main" id="{0AA7A9D1-8CD8-8BC5-D0F1-9424C082B40A}"/>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D1433FCF-C8E4-CD65-DA6E-DD7760618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606" y="3429000"/>
            <a:ext cx="9879290" cy="2828041"/>
          </a:xfrm>
          <a:prstGeom prst="rect">
            <a:avLst/>
          </a:prstGeom>
        </p:spPr>
      </p:pic>
    </p:spTree>
    <p:extLst>
      <p:ext uri="{BB962C8B-B14F-4D97-AF65-F5344CB8AC3E}">
        <p14:creationId xmlns:p14="http://schemas.microsoft.com/office/powerpoint/2010/main" val="2971528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9EE51-5D4A-B9DC-C35A-E02E46086D1B}"/>
              </a:ext>
            </a:extLst>
          </p:cNvPr>
          <p:cNvSpPr>
            <a:spLocks noGrp="1"/>
          </p:cNvSpPr>
          <p:nvPr>
            <p:ph idx="1"/>
          </p:nvPr>
        </p:nvSpPr>
        <p:spPr>
          <a:xfrm>
            <a:off x="745487" y="722344"/>
            <a:ext cx="7314432" cy="5480493"/>
          </a:xfrm>
        </p:spPr>
        <p:txBody>
          <a:bodyPr>
            <a:normAutofit fontScale="85000" lnSpcReduction="20000"/>
          </a:bodyPr>
          <a:lstStyle/>
          <a:p>
            <a:pPr marL="0" marR="260985" indent="0" algn="just">
              <a:lnSpc>
                <a:spcPct val="97000"/>
              </a:lnSpc>
              <a:spcBef>
                <a:spcPts val="70"/>
              </a:spcBef>
              <a:spcAft>
                <a:spcPts val="0"/>
              </a:spcAft>
              <a:buNone/>
              <a:tabLst>
                <a:tab pos="294005" algn="l"/>
              </a:tabLst>
            </a:pPr>
            <a:r>
              <a:rPr lang="en-US" b="1" dirty="0">
                <a:effectLst/>
                <a:latin typeface="Cambria" panose="02040503050406030204" pitchFamily="18" charset="0"/>
                <a:ea typeface="Times New Roman" panose="02020603050405020304" pitchFamily="18" charset="0"/>
              </a:rPr>
              <a:t>1)</a:t>
            </a:r>
            <a:r>
              <a:rPr lang="en-US" b="1" dirty="0" err="1">
                <a:effectLst/>
                <a:latin typeface="Cambria" panose="02040503050406030204" pitchFamily="18" charset="0"/>
                <a:ea typeface="Times New Roman" panose="02020603050405020304" pitchFamily="18" charset="0"/>
              </a:rPr>
              <a:t>Vikramorvasiya</a:t>
            </a:r>
            <a:r>
              <a:rPr lang="en-US" b="1" dirty="0">
                <a:effectLst/>
                <a:latin typeface="Cambria" panose="02040503050406030204" pitchFamily="18" charset="0"/>
                <a:ea typeface="Times New Roman" panose="02020603050405020304" pitchFamily="18" charset="0"/>
              </a:rPr>
              <a:t> (The Love of </a:t>
            </a:r>
            <a:r>
              <a:rPr lang="en-US" b="1" dirty="0" err="1">
                <a:effectLst/>
                <a:latin typeface="Cambria" panose="02040503050406030204" pitchFamily="18" charset="0"/>
                <a:ea typeface="Times New Roman" panose="02020603050405020304" pitchFamily="18" charset="0"/>
              </a:rPr>
              <a:t>Vikrama</a:t>
            </a:r>
            <a:r>
              <a:rPr lang="en-US" b="1" dirty="0">
                <a:effectLst/>
                <a:latin typeface="Cambria" panose="02040503050406030204" pitchFamily="18" charset="0"/>
                <a:ea typeface="Times New Roman" panose="02020603050405020304" pitchFamily="18" charset="0"/>
              </a:rPr>
              <a:t> and Urvashi):</a:t>
            </a:r>
            <a:endParaRPr lang="en-IN" dirty="0">
              <a:effectLst/>
              <a:latin typeface="Times New Roman" panose="02020603050405020304" pitchFamily="18" charset="0"/>
              <a:ea typeface="Times New Roman" panose="02020603050405020304" pitchFamily="18" charset="0"/>
            </a:endParaRPr>
          </a:p>
          <a:p>
            <a:pPr marL="0" marR="260985" indent="0" algn="just">
              <a:lnSpc>
                <a:spcPct val="97000"/>
              </a:lnSpc>
              <a:spcBef>
                <a:spcPts val="70"/>
              </a:spcBef>
              <a:spcAft>
                <a:spcPts val="0"/>
              </a:spcAft>
              <a:buNone/>
              <a:tabLst>
                <a:tab pos="294005" algn="l"/>
              </a:tabLst>
            </a:pPr>
            <a:endParaRPr lang="en-IN" dirty="0">
              <a:effectLst/>
              <a:latin typeface="Times New Roman" panose="02020603050405020304" pitchFamily="18" charset="0"/>
              <a:ea typeface="Times New Roman" panose="02020603050405020304" pitchFamily="18" charset="0"/>
            </a:endParaRPr>
          </a:p>
          <a:p>
            <a:pPr marL="74295" marR="260985" algn="just">
              <a:lnSpc>
                <a:spcPct val="97000"/>
              </a:lnSpc>
              <a:spcBef>
                <a:spcPts val="70"/>
              </a:spcBef>
              <a:spcAft>
                <a:spcPts val="0"/>
              </a:spcAft>
              <a:tabLst>
                <a:tab pos="294005" algn="l"/>
              </a:tabLst>
            </a:pPr>
            <a:r>
              <a:rPr lang="en-US" dirty="0">
                <a:effectLst/>
                <a:latin typeface="Cambria" panose="02040503050406030204" pitchFamily="18" charset="0"/>
                <a:ea typeface="Times New Roman" panose="02020603050405020304" pitchFamily="18" charset="0"/>
              </a:rPr>
              <a:t>The legendary </a:t>
            </a:r>
            <a:r>
              <a:rPr lang="en-US" u="sng" dirty="0">
                <a:effectLst/>
                <a:latin typeface="Cambria" panose="02040503050406030204" pitchFamily="18" charset="0"/>
                <a:ea typeface="Times New Roman" panose="02020603050405020304" pitchFamily="18" charset="0"/>
              </a:rPr>
              <a:t>Sanskrit play </a:t>
            </a:r>
            <a:r>
              <a:rPr lang="en-US" dirty="0">
                <a:effectLst/>
                <a:latin typeface="Cambria" panose="02040503050406030204" pitchFamily="18" charset="0"/>
                <a:ea typeface="Times New Roman" panose="02020603050405020304" pitchFamily="18" charset="0"/>
              </a:rPr>
              <a:t>The </a:t>
            </a:r>
            <a:r>
              <a:rPr lang="en-US" dirty="0" err="1">
                <a:effectLst/>
                <a:latin typeface="Cambria" panose="02040503050406030204" pitchFamily="18" charset="0"/>
                <a:ea typeface="Times New Roman" panose="02020603050405020304" pitchFamily="18" charset="0"/>
              </a:rPr>
              <a:t>Vikramorvasiya</a:t>
            </a:r>
            <a:r>
              <a:rPr lang="en-US" dirty="0">
                <a:effectLst/>
                <a:latin typeface="Cambria" panose="02040503050406030204" pitchFamily="18" charset="0"/>
                <a:ea typeface="Times New Roman" panose="02020603050405020304" pitchFamily="18" charset="0"/>
              </a:rPr>
              <a:t> was written by the legendary Indian poet </a:t>
            </a:r>
            <a:r>
              <a:rPr lang="en-US" u="sng" dirty="0" err="1">
                <a:effectLst/>
                <a:latin typeface="Cambria" panose="02040503050406030204" pitchFamily="18" charset="0"/>
                <a:ea typeface="Times New Roman" panose="02020603050405020304" pitchFamily="18" charset="0"/>
              </a:rPr>
              <a:t>Kalidasa</a:t>
            </a:r>
            <a:r>
              <a:rPr lang="en-US" dirty="0">
                <a:effectLst/>
                <a:latin typeface="Cambria" panose="02040503050406030204" pitchFamily="18" charset="0"/>
                <a:ea typeface="Times New Roman" panose="02020603050405020304" pitchFamily="18" charset="0"/>
              </a:rPr>
              <a:t>. It is assumed that it was composed between the </a:t>
            </a:r>
            <a:r>
              <a:rPr lang="en-US" u="sng" dirty="0">
                <a:effectLst/>
                <a:latin typeface="Cambria" panose="02040503050406030204" pitchFamily="18" charset="0"/>
                <a:ea typeface="Times New Roman" panose="02020603050405020304" pitchFamily="18" charset="0"/>
              </a:rPr>
              <a:t>fourth and sixth centuries CE</a:t>
            </a:r>
            <a:r>
              <a:rPr lang="en-US" dirty="0">
                <a:effectLst/>
                <a:latin typeface="Cambria" panose="02040503050406030204" pitchFamily="18" charset="0"/>
                <a:ea typeface="Times New Roman" panose="02020603050405020304" pitchFamily="18" charset="0"/>
              </a:rPr>
              <a:t>, under the Gupta Empire. The romance story of King </a:t>
            </a:r>
            <a:r>
              <a:rPr lang="en-US" dirty="0" err="1">
                <a:effectLst/>
                <a:latin typeface="Cambria" panose="02040503050406030204" pitchFamily="18" charset="0"/>
                <a:ea typeface="Times New Roman" panose="02020603050405020304" pitchFamily="18" charset="0"/>
              </a:rPr>
              <a:t>Pururavas</a:t>
            </a:r>
            <a:r>
              <a:rPr lang="en-US" dirty="0">
                <a:effectLst/>
                <a:latin typeface="Cambria" panose="02040503050406030204" pitchFamily="18" charset="0"/>
                <a:ea typeface="Times New Roman" panose="02020603050405020304" pitchFamily="18" charset="0"/>
              </a:rPr>
              <a:t> and celestial nymph Urvashi is told in the play.</a:t>
            </a:r>
          </a:p>
          <a:p>
            <a:pPr marL="0" marR="260985" indent="0" algn="just">
              <a:lnSpc>
                <a:spcPct val="97000"/>
              </a:lnSpc>
              <a:spcBef>
                <a:spcPts val="70"/>
              </a:spcBef>
              <a:spcAft>
                <a:spcPts val="0"/>
              </a:spcAft>
              <a:buNone/>
              <a:tabLst>
                <a:tab pos="294005" algn="l"/>
              </a:tabLst>
            </a:pPr>
            <a:endParaRPr lang="en-IN" dirty="0">
              <a:effectLst/>
              <a:latin typeface="Times New Roman" panose="02020603050405020304" pitchFamily="18" charset="0"/>
              <a:ea typeface="Times New Roman" panose="02020603050405020304" pitchFamily="18" charset="0"/>
            </a:endParaRPr>
          </a:p>
          <a:p>
            <a:pPr marL="74295" marR="260985" algn="just">
              <a:lnSpc>
                <a:spcPct val="97000"/>
              </a:lnSpc>
              <a:spcBef>
                <a:spcPts val="70"/>
              </a:spcBef>
              <a:spcAft>
                <a:spcPts val="0"/>
              </a:spcAft>
              <a:tabLst>
                <a:tab pos="294005" algn="l"/>
              </a:tabLst>
            </a:pPr>
            <a:r>
              <a:rPr lang="en-US" dirty="0">
                <a:effectLst/>
                <a:latin typeface="Cambria" panose="02040503050406030204" pitchFamily="18" charset="0"/>
                <a:ea typeface="Times New Roman" panose="02020603050405020304" pitchFamily="18" charset="0"/>
              </a:rPr>
              <a:t>The mortal monarch and the heavenly nymph fall in love and are later torn apart; this is the plot's central conflict. It looks with issues like love, desire, giving up oneself, and the struggle between the mortal and divine realms. The </a:t>
            </a:r>
            <a:r>
              <a:rPr lang="en-US" dirty="0" err="1">
                <a:effectLst/>
                <a:latin typeface="Cambria" panose="02040503050406030204" pitchFamily="18" charset="0"/>
                <a:ea typeface="Times New Roman" panose="02020603050405020304" pitchFamily="18" charset="0"/>
              </a:rPr>
              <a:t>Vikramorvasiya</a:t>
            </a:r>
            <a:r>
              <a:rPr lang="en-US" dirty="0">
                <a:effectLst/>
                <a:latin typeface="Cambria" panose="02040503050406030204" pitchFamily="18" charset="0"/>
                <a:ea typeface="Times New Roman" panose="02020603050405020304" pitchFamily="18" charset="0"/>
              </a:rPr>
              <a:t> is one of </a:t>
            </a:r>
            <a:r>
              <a:rPr lang="en-US" dirty="0" err="1">
                <a:effectLst/>
                <a:latin typeface="Cambria" panose="02040503050406030204" pitchFamily="18" charset="0"/>
                <a:ea typeface="Times New Roman" panose="02020603050405020304" pitchFamily="18" charset="0"/>
              </a:rPr>
              <a:t>Kalidasa's</a:t>
            </a:r>
            <a:r>
              <a:rPr lang="en-US" dirty="0">
                <a:effectLst/>
                <a:latin typeface="Cambria" panose="02040503050406030204" pitchFamily="18" charset="0"/>
                <a:ea typeface="Times New Roman" panose="02020603050405020304" pitchFamily="18" charset="0"/>
              </a:rPr>
              <a:t> </a:t>
            </a:r>
            <a:r>
              <a:rPr lang="en-US" u="sng" dirty="0">
                <a:effectLst/>
                <a:latin typeface="Cambria" panose="02040503050406030204" pitchFamily="18" charset="0"/>
                <a:ea typeface="Times New Roman" panose="02020603050405020304" pitchFamily="18" charset="0"/>
              </a:rPr>
              <a:t>most well-known </a:t>
            </a:r>
            <a:r>
              <a:rPr lang="en-US" dirty="0">
                <a:effectLst/>
                <a:latin typeface="Cambria" panose="02040503050406030204" pitchFamily="18" charset="0"/>
                <a:ea typeface="Times New Roman" panose="02020603050405020304" pitchFamily="18" charset="0"/>
              </a:rPr>
              <a:t>compositions because of </a:t>
            </a:r>
            <a:r>
              <a:rPr lang="en-US" u="sng" dirty="0">
                <a:effectLst/>
                <a:latin typeface="Cambria" panose="02040503050406030204" pitchFamily="18" charset="0"/>
                <a:ea typeface="Times New Roman" panose="02020603050405020304" pitchFamily="18" charset="0"/>
              </a:rPr>
              <a:t>its lyrical and poetic language</a:t>
            </a:r>
            <a:r>
              <a:rPr lang="en-US" dirty="0">
                <a:effectLst/>
                <a:latin typeface="Cambria" panose="02040503050406030204" pitchFamily="18" charset="0"/>
                <a:ea typeface="Times New Roman" panose="02020603050405020304" pitchFamily="18" charset="0"/>
              </a:rPr>
              <a:t>, vivid descriptions, and complex plot.</a:t>
            </a:r>
            <a:endParaRPr lang="en-IN"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9AE68D6E-80E5-3A9F-920F-6F40F5B87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9919" y="722344"/>
            <a:ext cx="3506770" cy="4446898"/>
          </a:xfrm>
          <a:prstGeom prst="rect">
            <a:avLst/>
          </a:prstGeom>
        </p:spPr>
      </p:pic>
    </p:spTree>
    <p:extLst>
      <p:ext uri="{BB962C8B-B14F-4D97-AF65-F5344CB8AC3E}">
        <p14:creationId xmlns:p14="http://schemas.microsoft.com/office/powerpoint/2010/main" val="2363902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A4FA46-EF71-EB9B-99C4-03AE49949E5D}"/>
              </a:ext>
            </a:extLst>
          </p:cNvPr>
          <p:cNvSpPr>
            <a:spLocks noGrp="1"/>
          </p:cNvSpPr>
          <p:nvPr>
            <p:ph idx="1"/>
          </p:nvPr>
        </p:nvSpPr>
        <p:spPr>
          <a:xfrm>
            <a:off x="641793" y="427160"/>
            <a:ext cx="7050480" cy="6633516"/>
          </a:xfrm>
        </p:spPr>
        <p:txBody>
          <a:bodyPr>
            <a:normAutofit fontScale="85000" lnSpcReduction="20000"/>
          </a:bodyPr>
          <a:lstStyle/>
          <a:p>
            <a:pPr marL="0" marR="260985" indent="0" algn="just">
              <a:lnSpc>
                <a:spcPct val="97000"/>
              </a:lnSpc>
              <a:spcBef>
                <a:spcPts val="70"/>
              </a:spcBef>
              <a:spcAft>
                <a:spcPts val="0"/>
              </a:spcAft>
              <a:buNone/>
              <a:tabLst>
                <a:tab pos="294005" algn="l"/>
              </a:tabLst>
            </a:pPr>
            <a:r>
              <a:rPr lang="en-US" b="1" dirty="0">
                <a:effectLst/>
                <a:latin typeface="Cambria" panose="02040503050406030204" pitchFamily="18" charset="0"/>
                <a:ea typeface="Times New Roman" panose="02020603050405020304" pitchFamily="18" charset="0"/>
              </a:rPr>
              <a:t>2)</a:t>
            </a:r>
            <a:r>
              <a:rPr lang="en-US" b="1" dirty="0" err="1">
                <a:effectLst/>
                <a:latin typeface="Cambria" panose="02040503050406030204" pitchFamily="18" charset="0"/>
                <a:ea typeface="Times New Roman" panose="02020603050405020304" pitchFamily="18" charset="0"/>
              </a:rPr>
              <a:t>Mricchakatika</a:t>
            </a:r>
            <a:r>
              <a:rPr lang="en-US" b="1" dirty="0">
                <a:effectLst/>
                <a:latin typeface="Cambria" panose="02040503050406030204" pitchFamily="18" charset="0"/>
                <a:ea typeface="Times New Roman" panose="02020603050405020304" pitchFamily="18" charset="0"/>
              </a:rPr>
              <a:t> (The Little Clay Cart):</a:t>
            </a:r>
            <a:endParaRPr lang="en-IN" dirty="0">
              <a:effectLst/>
              <a:latin typeface="Times New Roman" panose="02020603050405020304" pitchFamily="18" charset="0"/>
              <a:ea typeface="Times New Roman" panose="02020603050405020304" pitchFamily="18" charset="0"/>
            </a:endParaRPr>
          </a:p>
          <a:p>
            <a:pPr marL="0" marR="260985" indent="0" algn="just">
              <a:lnSpc>
                <a:spcPct val="97000"/>
              </a:lnSpc>
              <a:spcBef>
                <a:spcPts val="70"/>
              </a:spcBef>
              <a:spcAft>
                <a:spcPts val="0"/>
              </a:spcAft>
              <a:buNone/>
              <a:tabLst>
                <a:tab pos="294005" algn="l"/>
              </a:tabLst>
            </a:pPr>
            <a:endParaRPr lang="en-IN" dirty="0">
              <a:effectLst/>
              <a:latin typeface="Times New Roman" panose="02020603050405020304" pitchFamily="18" charset="0"/>
              <a:ea typeface="Times New Roman" panose="02020603050405020304" pitchFamily="18" charset="0"/>
            </a:endParaRPr>
          </a:p>
          <a:p>
            <a:pPr marL="74295" marR="260985" algn="just">
              <a:lnSpc>
                <a:spcPct val="97000"/>
              </a:lnSpc>
              <a:spcBef>
                <a:spcPts val="70"/>
              </a:spcBef>
              <a:spcAft>
                <a:spcPts val="0"/>
              </a:spcAft>
              <a:tabLst>
                <a:tab pos="294005" algn="l"/>
              </a:tabLst>
            </a:pPr>
            <a:r>
              <a:rPr lang="en-US" dirty="0">
                <a:effectLst/>
                <a:latin typeface="Cambria" panose="02040503050406030204" pitchFamily="18" charset="0"/>
                <a:ea typeface="Times New Roman" panose="02020603050405020304" pitchFamily="18" charset="0"/>
              </a:rPr>
              <a:t>A </a:t>
            </a:r>
            <a:r>
              <a:rPr lang="en-US" u="sng" dirty="0">
                <a:effectLst/>
                <a:latin typeface="Cambria" panose="02040503050406030204" pitchFamily="18" charset="0"/>
                <a:ea typeface="Times New Roman" panose="02020603050405020304" pitchFamily="18" charset="0"/>
              </a:rPr>
              <a:t>Sanskrit play </a:t>
            </a:r>
            <a:r>
              <a:rPr lang="en-US" dirty="0">
                <a:effectLst/>
                <a:latin typeface="Cambria" panose="02040503050406030204" pitchFamily="18" charset="0"/>
                <a:ea typeface="Times New Roman" panose="02020603050405020304" pitchFamily="18" charset="0"/>
              </a:rPr>
              <a:t>called the </a:t>
            </a:r>
            <a:r>
              <a:rPr lang="en-US" dirty="0" err="1">
                <a:effectLst/>
                <a:latin typeface="Cambria" panose="02040503050406030204" pitchFamily="18" charset="0"/>
                <a:ea typeface="Times New Roman" panose="02020603050405020304" pitchFamily="18" charset="0"/>
              </a:rPr>
              <a:t>Mricchakatika</a:t>
            </a:r>
            <a:r>
              <a:rPr lang="en-US" dirty="0">
                <a:effectLst/>
                <a:latin typeface="Cambria" panose="02040503050406030204" pitchFamily="18" charset="0"/>
                <a:ea typeface="Times New Roman" panose="02020603050405020304" pitchFamily="18" charset="0"/>
              </a:rPr>
              <a:t> is credited to the legendary playwright </a:t>
            </a:r>
            <a:r>
              <a:rPr lang="en-US" u="sng" dirty="0" err="1">
                <a:effectLst/>
                <a:latin typeface="Cambria" panose="02040503050406030204" pitchFamily="18" charset="0"/>
                <a:ea typeface="Times New Roman" panose="02020603050405020304" pitchFamily="18" charset="0"/>
              </a:rPr>
              <a:t>Sudraka</a:t>
            </a:r>
            <a:r>
              <a:rPr lang="en-US" dirty="0">
                <a:effectLst/>
                <a:latin typeface="Cambria" panose="02040503050406030204" pitchFamily="18" charset="0"/>
                <a:ea typeface="Times New Roman" panose="02020603050405020304" pitchFamily="18" charset="0"/>
              </a:rPr>
              <a:t>. It is regarded as one of the first complete Indian plays and is thought to have been composed during the </a:t>
            </a:r>
            <a:r>
              <a:rPr lang="en-US" u="sng" dirty="0">
                <a:effectLst/>
                <a:latin typeface="Cambria" panose="02040503050406030204" pitchFamily="18" charset="0"/>
                <a:ea typeface="Times New Roman" panose="02020603050405020304" pitchFamily="18" charset="0"/>
              </a:rPr>
              <a:t>Gupta era (4th–6th century CE).</a:t>
            </a:r>
            <a:endParaRPr lang="en-IN" u="sng" dirty="0">
              <a:effectLst/>
              <a:latin typeface="Times New Roman" panose="02020603050405020304" pitchFamily="18" charset="0"/>
              <a:ea typeface="Times New Roman" panose="02020603050405020304" pitchFamily="18" charset="0"/>
            </a:endParaRPr>
          </a:p>
          <a:p>
            <a:pPr marL="0" marR="260985" indent="0" algn="just">
              <a:lnSpc>
                <a:spcPct val="97000"/>
              </a:lnSpc>
              <a:spcBef>
                <a:spcPts val="70"/>
              </a:spcBef>
              <a:spcAft>
                <a:spcPts val="0"/>
              </a:spcAft>
              <a:buNone/>
              <a:tabLst>
                <a:tab pos="294005" algn="l"/>
              </a:tabLst>
            </a:pPr>
            <a:endParaRPr lang="en-IN" dirty="0">
              <a:effectLst/>
              <a:latin typeface="Times New Roman" panose="02020603050405020304" pitchFamily="18" charset="0"/>
              <a:ea typeface="Times New Roman" panose="02020603050405020304" pitchFamily="18" charset="0"/>
            </a:endParaRPr>
          </a:p>
          <a:p>
            <a:pPr marL="74295" marR="260985" algn="just">
              <a:lnSpc>
                <a:spcPct val="97000"/>
              </a:lnSpc>
              <a:spcBef>
                <a:spcPts val="70"/>
              </a:spcBef>
              <a:spcAft>
                <a:spcPts val="0"/>
              </a:spcAft>
              <a:tabLst>
                <a:tab pos="294005" algn="l"/>
              </a:tabLst>
            </a:pPr>
            <a:r>
              <a:rPr lang="en-US" dirty="0" err="1">
                <a:effectLst/>
                <a:latin typeface="Cambria" panose="02040503050406030204" pitchFamily="18" charset="0"/>
                <a:ea typeface="Times New Roman" panose="02020603050405020304" pitchFamily="18" charset="0"/>
              </a:rPr>
              <a:t>Vasantasena</a:t>
            </a:r>
            <a:r>
              <a:rPr lang="en-US" dirty="0">
                <a:effectLst/>
                <a:latin typeface="Cambria" panose="02040503050406030204" pitchFamily="18" charset="0"/>
                <a:ea typeface="Times New Roman" panose="02020603050405020304" pitchFamily="18" charset="0"/>
              </a:rPr>
              <a:t>, a courtesan, and Charudatta, a prosperous businessman, are major characters in the drama. It blends </a:t>
            </a:r>
            <a:r>
              <a:rPr lang="en-US" u="sng" dirty="0">
                <a:effectLst/>
                <a:latin typeface="Cambria" panose="02040503050406030204" pitchFamily="18" charset="0"/>
                <a:ea typeface="Times New Roman" panose="02020603050405020304" pitchFamily="18" charset="0"/>
              </a:rPr>
              <a:t>comedic, romantic, and political intrigue themes</a:t>
            </a:r>
            <a:r>
              <a:rPr lang="en-US" dirty="0">
                <a:effectLst/>
                <a:latin typeface="Cambria" panose="02040503050406030204" pitchFamily="18" charset="0"/>
                <a:ea typeface="Times New Roman" panose="02020603050405020304" pitchFamily="18" charset="0"/>
              </a:rPr>
              <a:t>. The </a:t>
            </a:r>
            <a:r>
              <a:rPr lang="en-US" dirty="0" err="1">
                <a:effectLst/>
                <a:latin typeface="Cambria" panose="02040503050406030204" pitchFamily="18" charset="0"/>
                <a:ea typeface="Times New Roman" panose="02020603050405020304" pitchFamily="18" charset="0"/>
              </a:rPr>
              <a:t>Mricchakatika</a:t>
            </a:r>
            <a:r>
              <a:rPr lang="en-US" dirty="0">
                <a:effectLst/>
                <a:latin typeface="Cambria" panose="02040503050406030204" pitchFamily="18" charset="0"/>
                <a:ea typeface="Times New Roman" panose="02020603050405020304" pitchFamily="18" charset="0"/>
              </a:rPr>
              <a:t>, which depicts the lives of numerous individuals from various social origins, offers insights into the social and cultural environment of ancient India.</a:t>
            </a:r>
          </a:p>
          <a:p>
            <a:pPr marL="0" marR="260985" indent="0" algn="just">
              <a:lnSpc>
                <a:spcPct val="97000"/>
              </a:lnSpc>
              <a:spcBef>
                <a:spcPts val="70"/>
              </a:spcBef>
              <a:spcAft>
                <a:spcPts val="0"/>
              </a:spcAft>
              <a:buNone/>
              <a:tabLst>
                <a:tab pos="294005" algn="l"/>
              </a:tabLst>
            </a:pPr>
            <a:endParaRPr lang="en-IN" dirty="0">
              <a:effectLst/>
              <a:latin typeface="Times New Roman" panose="02020603050405020304" pitchFamily="18" charset="0"/>
              <a:ea typeface="Times New Roman" panose="02020603050405020304" pitchFamily="18" charset="0"/>
            </a:endParaRPr>
          </a:p>
          <a:p>
            <a:pPr marL="74295" marR="260985" algn="just">
              <a:lnSpc>
                <a:spcPct val="97000"/>
              </a:lnSpc>
              <a:spcBef>
                <a:spcPts val="70"/>
              </a:spcBef>
              <a:tabLst>
                <a:tab pos="294005" algn="l"/>
              </a:tabLst>
            </a:pPr>
            <a:r>
              <a:rPr lang="en-US" kern="0" dirty="0">
                <a:effectLst/>
                <a:latin typeface="Cambria" panose="02040503050406030204" pitchFamily="18" charset="0"/>
                <a:ea typeface="Times New Roman" panose="02020603050405020304" pitchFamily="18" charset="0"/>
                <a:cs typeface="Times New Roman" panose="02020603050405020304" pitchFamily="18" charset="0"/>
              </a:rPr>
              <a:t>The play is famous for its description of </a:t>
            </a:r>
            <a:r>
              <a:rPr lang="en-US" u="sng" kern="0" dirty="0">
                <a:effectLst/>
                <a:latin typeface="Cambria" panose="02040503050406030204" pitchFamily="18" charset="0"/>
                <a:ea typeface="Times New Roman" panose="02020603050405020304" pitchFamily="18" charset="0"/>
                <a:cs typeface="Times New Roman" panose="02020603050405020304" pitchFamily="18" charset="0"/>
              </a:rPr>
              <a:t>human emotions</a:t>
            </a:r>
            <a:r>
              <a:rPr lang="en-US" kern="0" dirty="0">
                <a:effectLst/>
                <a:latin typeface="Cambria" panose="02040503050406030204" pitchFamily="18" charset="0"/>
                <a:ea typeface="Times New Roman" panose="02020603050405020304" pitchFamily="18" charset="0"/>
                <a:cs typeface="Times New Roman" panose="02020603050405020304" pitchFamily="18" charset="0"/>
              </a:rPr>
              <a:t>, clever writing, and the representation of a variety of characters from various social classes. It emphasizes issues of justice, social hierarchy, morality, and love.</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74295" marR="260985" algn="just">
              <a:lnSpc>
                <a:spcPct val="97000"/>
              </a:lnSpc>
              <a:spcBef>
                <a:spcPts val="70"/>
              </a:spcBef>
              <a:spcAft>
                <a:spcPts val="0"/>
              </a:spcAft>
              <a:tabLst>
                <a:tab pos="294005" algn="l"/>
              </a:tabLst>
            </a:pP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9C3388F5-CD38-24AE-39C8-BBC7817E3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7944" y="1112364"/>
            <a:ext cx="3864988" cy="4185500"/>
          </a:xfrm>
          <a:prstGeom prst="rect">
            <a:avLst/>
          </a:prstGeom>
        </p:spPr>
      </p:pic>
    </p:spTree>
    <p:extLst>
      <p:ext uri="{BB962C8B-B14F-4D97-AF65-F5344CB8AC3E}">
        <p14:creationId xmlns:p14="http://schemas.microsoft.com/office/powerpoint/2010/main" val="11440386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F41CA-E36E-758C-2F5B-9B08C18481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830C48-59CD-8BF5-9548-521CEF78AABF}"/>
              </a:ext>
            </a:extLst>
          </p:cNvPr>
          <p:cNvSpPr>
            <a:spLocks noGrp="1"/>
          </p:cNvSpPr>
          <p:nvPr>
            <p:ph idx="1"/>
          </p:nvPr>
        </p:nvSpPr>
        <p:spPr/>
        <p:txBody>
          <a:bodyPr/>
          <a:lstStyle/>
          <a:p>
            <a:r>
              <a:rPr lang="en-US" dirty="0"/>
              <a:t>The </a:t>
            </a:r>
            <a:r>
              <a:rPr lang="en-US" dirty="0" err="1"/>
              <a:t>Mricchakatika</a:t>
            </a:r>
            <a:r>
              <a:rPr lang="en-US" dirty="0"/>
              <a:t> and the </a:t>
            </a:r>
            <a:r>
              <a:rPr lang="en-US" dirty="0" err="1"/>
              <a:t>Vikramorvasiya</a:t>
            </a:r>
            <a:r>
              <a:rPr lang="en-US" dirty="0"/>
              <a:t> are both important works of ancient Indian Sanskrit literature. </a:t>
            </a:r>
          </a:p>
          <a:p>
            <a:r>
              <a:rPr lang="en-US" dirty="0"/>
              <a:t>They offer perceptions into the </a:t>
            </a:r>
            <a:r>
              <a:rPr lang="en-US" u="sng" dirty="0"/>
              <a:t>culture, values, and creative sensitivities of that time period while showcasing the rich literary history of classical India</a:t>
            </a:r>
            <a:r>
              <a:rPr lang="en-US" dirty="0"/>
              <a:t>. </a:t>
            </a:r>
          </a:p>
          <a:p>
            <a:r>
              <a:rPr lang="en-US" dirty="0"/>
              <a:t>Because of their </a:t>
            </a:r>
            <a:r>
              <a:rPr lang="en-US" u="sng" dirty="0"/>
              <a:t>literary greatness and cultural importance</a:t>
            </a:r>
            <a:r>
              <a:rPr lang="en-US" dirty="0"/>
              <a:t>, these works are still studied, translated, and valued.</a:t>
            </a:r>
            <a:endParaRPr lang="en-IN" dirty="0"/>
          </a:p>
        </p:txBody>
      </p:sp>
    </p:spTree>
    <p:extLst>
      <p:ext uri="{BB962C8B-B14F-4D97-AF65-F5344CB8AC3E}">
        <p14:creationId xmlns:p14="http://schemas.microsoft.com/office/powerpoint/2010/main" val="17408235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96092C-CBFF-857C-F8C8-32C65E0B17E4}"/>
              </a:ext>
            </a:extLst>
          </p:cNvPr>
          <p:cNvSpPr>
            <a:spLocks noGrp="1"/>
          </p:cNvSpPr>
          <p:nvPr>
            <p:ph idx="1"/>
          </p:nvPr>
        </p:nvSpPr>
        <p:spPr>
          <a:xfrm>
            <a:off x="838200" y="283029"/>
            <a:ext cx="10515600" cy="6139542"/>
          </a:xfrm>
        </p:spPr>
        <p:txBody>
          <a:bodyPr>
            <a:normAutofit fontScale="92500" lnSpcReduction="10000"/>
          </a:bodyPr>
          <a:lstStyle/>
          <a:p>
            <a:pPr>
              <a:lnSpc>
                <a:spcPct val="107000"/>
              </a:lnSpc>
              <a:spcAft>
                <a:spcPts val="800"/>
              </a:spcAft>
            </a:pPr>
            <a:r>
              <a:rPr lang="en-IN" sz="1800" b="1" kern="0" dirty="0">
                <a:effectLst/>
                <a:latin typeface="Cambria" panose="02040503050406030204" pitchFamily="18" charset="0"/>
                <a:ea typeface="Calibri" panose="020F0502020204030204" pitchFamily="34" charset="0"/>
                <a:cs typeface="Times New Roman" panose="02020603050405020304" pitchFamily="18" charset="0"/>
              </a:rPr>
              <a:t>Multiple Choice Questions (MCQ)</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IN" sz="1800" kern="100" dirty="0" err="1">
                <a:effectLst/>
                <a:latin typeface="Cambria" panose="02040503050406030204" pitchFamily="18" charset="0"/>
                <a:ea typeface="Calibri" panose="020F0502020204030204" pitchFamily="34" charset="0"/>
                <a:cs typeface="Times New Roman" panose="02020603050405020304" pitchFamily="18" charset="0"/>
              </a:rPr>
              <a:t>Vikramovasiyam</a:t>
            </a: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 is written by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Visakhadatta</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a:effectLst/>
                <a:latin typeface="Cambria" panose="02040503050406030204" pitchFamily="18" charset="0"/>
                <a:ea typeface="Times New Roman" panose="02020603050405020304" pitchFamily="18" charset="0"/>
                <a:cs typeface="Times New Roman" panose="02020603050405020304" pitchFamily="18" charset="0"/>
              </a:rPr>
              <a:t>Kalidas</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Kautilya</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Sudraka</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r>
              <a:rPr lang="en-IN" sz="1800" kern="100" dirty="0" err="1">
                <a:effectLst/>
                <a:latin typeface="Cambria" panose="02040503050406030204" pitchFamily="18" charset="0"/>
                <a:ea typeface="Calibri" panose="020F0502020204030204" pitchFamily="34" charset="0"/>
                <a:cs typeface="Times New Roman" panose="02020603050405020304" pitchFamily="18" charset="0"/>
              </a:rPr>
              <a:t>Mricchakatika</a:t>
            </a: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 is written by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Visakhadatta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Kalidas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Kautilya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Sudraka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Important Indian ancient Sanskrit literary work-</a:t>
            </a: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Vikramovasiyam</a:t>
            </a: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and  </a:t>
            </a: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Mricchakatika</a:t>
            </a: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 are written in ____ BC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5th</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15th</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25th</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35th</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827020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B9FEC-EDF9-E33F-1D03-A51697A12508}"/>
              </a:ext>
            </a:extLst>
          </p:cNvPr>
          <p:cNvSpPr>
            <a:spLocks noGrp="1"/>
          </p:cNvSpPr>
          <p:nvPr>
            <p:ph type="title"/>
          </p:nvPr>
        </p:nvSpPr>
        <p:spPr/>
        <p:txBody>
          <a:bodyPr/>
          <a:lstStyle/>
          <a:p>
            <a:r>
              <a:rPr lang="fr-FR" dirty="0"/>
              <a:t>Lecture 04- </a:t>
            </a:r>
            <a:r>
              <a:rPr lang="fr-FR" dirty="0" err="1"/>
              <a:t>Sangam</a:t>
            </a:r>
            <a:r>
              <a:rPr lang="fr-FR" dirty="0"/>
              <a:t> </a:t>
            </a:r>
            <a:r>
              <a:rPr lang="fr-FR" dirty="0" err="1"/>
              <a:t>Literature</a:t>
            </a:r>
            <a:endParaRPr lang="en-IN" dirty="0"/>
          </a:p>
        </p:txBody>
      </p:sp>
      <p:pic>
        <p:nvPicPr>
          <p:cNvPr id="5" name="Content Placeholder 4">
            <a:extLst>
              <a:ext uri="{FF2B5EF4-FFF2-40B4-BE49-F238E27FC236}">
                <a16:creationId xmlns:a16="http://schemas.microsoft.com/office/drawing/2014/main" id="{08BED453-DEDD-F719-0C7F-4B482E7E0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7848" y="1690687"/>
            <a:ext cx="6975834" cy="4578137"/>
          </a:xfrm>
        </p:spPr>
      </p:pic>
    </p:spTree>
    <p:extLst>
      <p:ext uri="{BB962C8B-B14F-4D97-AF65-F5344CB8AC3E}">
        <p14:creationId xmlns:p14="http://schemas.microsoft.com/office/powerpoint/2010/main" val="680534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1394-E318-D841-6273-3BF0CCB409BB}"/>
              </a:ext>
            </a:extLst>
          </p:cNvPr>
          <p:cNvSpPr>
            <a:spLocks noGrp="1"/>
          </p:cNvSpPr>
          <p:nvPr>
            <p:ph type="title"/>
          </p:nvPr>
        </p:nvSpPr>
        <p:spPr/>
        <p:txBody>
          <a:bodyPr>
            <a:normAutofit/>
          </a:bodyPr>
          <a:lstStyle/>
          <a:p>
            <a:r>
              <a:rPr lang="fr-FR" dirty="0"/>
              <a:t>Lecture 04- </a:t>
            </a:r>
            <a:r>
              <a:rPr lang="fr-FR" dirty="0" err="1"/>
              <a:t>Sangam</a:t>
            </a:r>
            <a:r>
              <a:rPr lang="fr-FR" dirty="0"/>
              <a:t> </a:t>
            </a:r>
            <a:r>
              <a:rPr lang="fr-FR" dirty="0" err="1"/>
              <a:t>Literature</a:t>
            </a:r>
            <a:r>
              <a:rPr lang="fr-FR" dirty="0"/>
              <a:t> (Art &amp; Culture)</a:t>
            </a:r>
            <a:br>
              <a:rPr lang="fr-FR" dirty="0"/>
            </a:br>
            <a:endParaRPr lang="en-IN" dirty="0"/>
          </a:p>
        </p:txBody>
      </p:sp>
      <p:sp>
        <p:nvSpPr>
          <p:cNvPr id="3" name="Content Placeholder 2">
            <a:extLst>
              <a:ext uri="{FF2B5EF4-FFF2-40B4-BE49-F238E27FC236}">
                <a16:creationId xmlns:a16="http://schemas.microsoft.com/office/drawing/2014/main" id="{C1F27C65-03F7-F5D3-FCD5-5959485227B5}"/>
              </a:ext>
            </a:extLst>
          </p:cNvPr>
          <p:cNvSpPr>
            <a:spLocks noGrp="1"/>
          </p:cNvSpPr>
          <p:nvPr>
            <p:ph idx="1"/>
          </p:nvPr>
        </p:nvSpPr>
        <p:spPr>
          <a:xfrm>
            <a:off x="1141412" y="1357460"/>
            <a:ext cx="9905999" cy="5128181"/>
          </a:xfrm>
        </p:spPr>
        <p:txBody>
          <a:bodyPr>
            <a:normAutofit/>
          </a:bodyPr>
          <a:lstStyle/>
          <a:p>
            <a:r>
              <a:rPr lang="en-US" sz="2800" dirty="0">
                <a:effectLst/>
                <a:latin typeface="Cambria" panose="02040503050406030204" pitchFamily="18" charset="0"/>
                <a:ea typeface="Calibri" panose="020F0502020204030204" pitchFamily="34" charset="0"/>
                <a:cs typeface="Times New Roman" panose="02020603050405020304" pitchFamily="18" charset="0"/>
              </a:rPr>
              <a:t>The oldest </a:t>
            </a:r>
            <a:r>
              <a:rPr lang="en-US" sz="2800" u="sng" dirty="0">
                <a:effectLst/>
                <a:latin typeface="Cambria" panose="02040503050406030204" pitchFamily="18" charset="0"/>
                <a:ea typeface="Calibri" panose="020F0502020204030204" pitchFamily="34" charset="0"/>
                <a:cs typeface="Times New Roman" panose="02020603050405020304" pitchFamily="18" charset="0"/>
              </a:rPr>
              <a:t>Tamil literature </a:t>
            </a:r>
            <a:r>
              <a:rPr lang="en-US" sz="2800" dirty="0">
                <a:effectLst/>
                <a:latin typeface="Cambria" panose="02040503050406030204" pitchFamily="18" charset="0"/>
                <a:ea typeface="Calibri" panose="020F0502020204030204" pitchFamily="34" charset="0"/>
                <a:cs typeface="Times New Roman" panose="02020603050405020304" pitchFamily="18" charset="0"/>
              </a:rPr>
              <a:t>that is still extant is known as “Sangam literature.“</a:t>
            </a:r>
          </a:p>
          <a:p>
            <a:r>
              <a:rPr lang="en-US" sz="2800" kern="100" dirty="0">
                <a:effectLst/>
                <a:latin typeface="Cambria" panose="02040503050406030204" pitchFamily="18" charset="0"/>
                <a:ea typeface="Calibri" panose="020F0502020204030204" pitchFamily="34" charset="0"/>
                <a:cs typeface="Times New Roman" panose="02020603050405020304" pitchFamily="18" charset="0"/>
              </a:rPr>
              <a:t>'Sangam' roughly translates as </a:t>
            </a:r>
            <a:r>
              <a:rPr lang="en-US" kern="100" dirty="0">
                <a:latin typeface="Cambria" panose="02040503050406030204" pitchFamily="18" charset="0"/>
                <a:ea typeface="Calibri" panose="020F0502020204030204" pitchFamily="34" charset="0"/>
                <a:cs typeface="Times New Roman" panose="02020603050405020304" pitchFamily="18" charset="0"/>
              </a:rPr>
              <a:t>‘</a:t>
            </a:r>
            <a:r>
              <a:rPr lang="en-US" sz="2800" u="sng" kern="100" dirty="0">
                <a:effectLst/>
                <a:latin typeface="Cambria" panose="02040503050406030204" pitchFamily="18" charset="0"/>
                <a:ea typeface="Calibri" panose="020F0502020204030204" pitchFamily="34" charset="0"/>
                <a:cs typeface="Times New Roman" panose="02020603050405020304" pitchFamily="18" charset="0"/>
              </a:rPr>
              <a:t>association’</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a:t>
            </a:r>
          </a:p>
          <a:p>
            <a:r>
              <a:rPr lang="en-US" sz="2800" kern="100" dirty="0">
                <a:effectLst/>
                <a:latin typeface="Cambria" panose="02040503050406030204" pitchFamily="18" charset="0"/>
                <a:ea typeface="Calibri" panose="020F0502020204030204" pitchFamily="34" charset="0"/>
                <a:cs typeface="Times New Roman" panose="02020603050405020304" pitchFamily="18" charset="0"/>
              </a:rPr>
              <a:t>In this instance, it alludes to a group of Tamil poets who were active in ancient southern India.</a:t>
            </a:r>
          </a:p>
          <a:p>
            <a:r>
              <a:rPr lang="en-US" sz="2800" kern="100" dirty="0">
                <a:effectLst/>
                <a:latin typeface="Cambria" panose="02040503050406030204" pitchFamily="18" charset="0"/>
                <a:ea typeface="Calibri" panose="020F0502020204030204" pitchFamily="34" charset="0"/>
                <a:cs typeface="Times New Roman" panose="02020603050405020304" pitchFamily="18" charset="0"/>
              </a:rPr>
              <a:t>Tradition has it that the first Tamil Sangam in Madurai was presided over by the Ancient Tamil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Siddhar</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Agastyar</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The Sangam Period encompasses this time frame. </a:t>
            </a:r>
          </a:p>
          <a:p>
            <a:r>
              <a:rPr lang="en-US" sz="2800" kern="100" dirty="0">
                <a:effectLst/>
                <a:latin typeface="Cambria" panose="02040503050406030204" pitchFamily="18" charset="0"/>
                <a:ea typeface="Calibri" panose="020F0502020204030204" pitchFamily="34" charset="0"/>
                <a:cs typeface="Times New Roman" panose="02020603050405020304" pitchFamily="18" charset="0"/>
              </a:rPr>
              <a:t>The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Cheras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the Cholas, and the </a:t>
            </a:r>
            <a:r>
              <a:rPr lang="en-US" sz="2800" kern="100" dirty="0" err="1">
                <a:effectLst/>
                <a:latin typeface="Cambria" panose="02040503050406030204" pitchFamily="18" charset="0"/>
                <a:ea typeface="Calibri" panose="020F0502020204030204" pitchFamily="34" charset="0"/>
                <a:cs typeface="Times New Roman" panose="02020603050405020304" pitchFamily="18" charset="0"/>
              </a:rPr>
              <a:t>Pandyas</a:t>
            </a:r>
            <a:r>
              <a:rPr lang="en-US" sz="2800" kern="100" dirty="0">
                <a:effectLst/>
                <a:latin typeface="Cambria" panose="02040503050406030204" pitchFamily="18" charset="0"/>
                <a:ea typeface="Calibri" panose="020F0502020204030204" pitchFamily="34" charset="0"/>
                <a:cs typeface="Times New Roman" panose="02020603050405020304" pitchFamily="18" charset="0"/>
              </a:rPr>
              <a:t> were the three principal Tamil kingdoms at this time.</a:t>
            </a:r>
            <a:endParaRPr lang="en-IN" sz="2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713159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5966-1638-3380-13A1-627BF0ABC46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032DD88-A053-E9C1-C913-849A9CFDD899}"/>
              </a:ext>
            </a:extLst>
          </p:cNvPr>
          <p:cNvPicPr>
            <a:picLocks noGrp="1" noChangeAspect="1"/>
          </p:cNvPicPr>
          <p:nvPr>
            <p:ph idx="1"/>
          </p:nvPr>
        </p:nvPicPr>
        <p:blipFill>
          <a:blip r:embed="rId2"/>
          <a:stretch>
            <a:fillRect/>
          </a:stretch>
        </p:blipFill>
        <p:spPr>
          <a:xfrm>
            <a:off x="838200" y="1234911"/>
            <a:ext cx="10935877" cy="5257963"/>
          </a:xfrm>
        </p:spPr>
      </p:pic>
    </p:spTree>
    <p:extLst>
      <p:ext uri="{BB962C8B-B14F-4D97-AF65-F5344CB8AC3E}">
        <p14:creationId xmlns:p14="http://schemas.microsoft.com/office/powerpoint/2010/main" val="1852202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D819-F85A-1A3D-EB8D-654F67D6977C}"/>
              </a:ext>
            </a:extLst>
          </p:cNvPr>
          <p:cNvSpPr>
            <a:spLocks noGrp="1"/>
          </p:cNvSpPr>
          <p:nvPr>
            <p:ph type="title"/>
          </p:nvPr>
        </p:nvSpPr>
        <p:spPr>
          <a:xfrm>
            <a:off x="1292241" y="0"/>
            <a:ext cx="9905998" cy="1478570"/>
          </a:xfrm>
        </p:spPr>
        <p:txBody>
          <a:bodyPr/>
          <a:lstStyle/>
          <a:p>
            <a:r>
              <a:rPr lang="en-US" sz="2800" b="1" kern="100" dirty="0">
                <a:effectLst/>
                <a:latin typeface="Cambria" panose="02040503050406030204" pitchFamily="18" charset="0"/>
                <a:ea typeface="Calibri" panose="020F0502020204030204" pitchFamily="34" charset="0"/>
                <a:cs typeface="Times New Roman" panose="02020603050405020304" pitchFamily="18" charset="0"/>
              </a:rPr>
              <a:t>Sangam Literature Classification</a:t>
            </a:r>
            <a:br>
              <a:rPr lang="en-IN" sz="1800" kern="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3" name="Content Placeholder 2">
            <a:extLst>
              <a:ext uri="{FF2B5EF4-FFF2-40B4-BE49-F238E27FC236}">
                <a16:creationId xmlns:a16="http://schemas.microsoft.com/office/drawing/2014/main" id="{5BAE1138-DFA9-FB52-31C2-8BE4FB2B3635}"/>
              </a:ext>
            </a:extLst>
          </p:cNvPr>
          <p:cNvSpPr>
            <a:spLocks noGrp="1"/>
          </p:cNvSpPr>
          <p:nvPr>
            <p:ph idx="1"/>
          </p:nvPr>
        </p:nvSpPr>
        <p:spPr>
          <a:xfrm>
            <a:off x="603316" y="838986"/>
            <a:ext cx="10444096" cy="5656081"/>
          </a:xfrm>
        </p:spPr>
        <p:txBody>
          <a:bodyPr>
            <a:normAutofit/>
          </a:bodyPr>
          <a:lstStyle/>
          <a:p>
            <a:r>
              <a:rPr lang="en-US" sz="2600" kern="100" dirty="0">
                <a:effectLst/>
                <a:latin typeface="Cambria" panose="02040503050406030204" pitchFamily="18" charset="0"/>
                <a:ea typeface="Calibri" panose="020F0502020204030204" pitchFamily="34" charset="0"/>
                <a:cs typeface="Times New Roman" panose="02020603050405020304" pitchFamily="18" charset="0"/>
              </a:rPr>
              <a:t>There were mainly three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Sangams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called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Muchchangam</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The chief sources of information for this age are archaeological sources, literary sources and foreign accounts.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600" b="1" kern="100" dirty="0">
                <a:effectLst/>
                <a:latin typeface="Cambria" panose="02040503050406030204" pitchFamily="18" charset="0"/>
                <a:ea typeface="Calibri" panose="020F0502020204030204" pitchFamily="34" charset="0"/>
                <a:cs typeface="Times New Roman" panose="02020603050405020304" pitchFamily="18" charset="0"/>
              </a:rPr>
              <a:t>Sangam Literature – Three </a:t>
            </a:r>
            <a:r>
              <a:rPr lang="en-US" sz="2600" b="1" kern="100" dirty="0" err="1">
                <a:effectLst/>
                <a:latin typeface="Cambria" panose="02040503050406030204" pitchFamily="18" charset="0"/>
                <a:ea typeface="Calibri" panose="020F0502020204030204" pitchFamily="34" charset="0"/>
                <a:cs typeface="Times New Roman" panose="02020603050405020304" pitchFamily="18" charset="0"/>
              </a:rPr>
              <a:t>Sangams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As mentioned before, Tamil legends talk about three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Sangams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arenR"/>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Madurai</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rabicParenR"/>
            </a:pP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Kapadapuram</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spcAft>
                <a:spcPts val="800"/>
              </a:spcAft>
              <a:buFont typeface="+mj-lt"/>
              <a:buAutoNum type="arabicParenR"/>
            </a:pPr>
            <a:r>
              <a:rPr lang="en-US" sz="2600" kern="100" dirty="0">
                <a:latin typeface="Cambria" panose="02040503050406030204" pitchFamily="18" charset="0"/>
                <a:ea typeface="Calibri" panose="020F0502020204030204" pitchFamily="34" charset="0"/>
                <a:cs typeface="Times New Roman" panose="02020603050405020304" pitchFamily="18" charset="0"/>
              </a:rPr>
              <a:t>M</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adurai</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Note: All the works of the first two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Sangams</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except </a:t>
            </a:r>
            <a:r>
              <a:rPr lang="en-US" sz="2600" kern="100" dirty="0" err="1">
                <a:effectLst/>
                <a:latin typeface="Cambria" panose="02040503050406030204" pitchFamily="18" charset="0"/>
                <a:ea typeface="Calibri" panose="020F0502020204030204" pitchFamily="34" charset="0"/>
                <a:cs typeface="Times New Roman" panose="02020603050405020304" pitchFamily="18" charset="0"/>
              </a:rPr>
              <a:t>Tolkappiyam</a:t>
            </a:r>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(2nd Sangam work) are lost. Only the works of the third Sangam survives.</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2523242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985E1-5A1E-66FF-8DDF-3D35E7B690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798A802-7A00-B717-4742-DE4BBA6082D0}"/>
              </a:ext>
            </a:extLst>
          </p:cNvPr>
          <p:cNvPicPr>
            <a:picLocks noGrp="1" noChangeAspect="1"/>
          </p:cNvPicPr>
          <p:nvPr>
            <p:ph idx="1"/>
          </p:nvPr>
        </p:nvPicPr>
        <p:blipFill>
          <a:blip r:embed="rId2"/>
          <a:stretch>
            <a:fillRect/>
          </a:stretch>
        </p:blipFill>
        <p:spPr>
          <a:xfrm>
            <a:off x="537328" y="235670"/>
            <a:ext cx="11133056" cy="6438507"/>
          </a:xfrm>
        </p:spPr>
      </p:pic>
    </p:spTree>
    <p:extLst>
      <p:ext uri="{BB962C8B-B14F-4D97-AF65-F5344CB8AC3E}">
        <p14:creationId xmlns:p14="http://schemas.microsoft.com/office/powerpoint/2010/main" val="3225814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7507C9-0E73-4CF5-DEC3-E1461DC3326A}"/>
              </a:ext>
            </a:extLst>
          </p:cNvPr>
          <p:cNvSpPr>
            <a:spLocks noGrp="1"/>
          </p:cNvSpPr>
          <p:nvPr>
            <p:ph idx="1"/>
          </p:nvPr>
        </p:nvSpPr>
        <p:spPr>
          <a:xfrm>
            <a:off x="981157" y="618518"/>
            <a:ext cx="4590085" cy="3541714"/>
          </a:xfrm>
        </p:spPr>
        <p:txBody>
          <a:bodyPr/>
          <a:lstStyle/>
          <a:p>
            <a:r>
              <a:rPr lang="en-US" b="1" kern="100" dirty="0">
                <a:effectLst/>
                <a:latin typeface="Cambria" panose="02040503050406030204" pitchFamily="18" charset="0"/>
                <a:ea typeface="Calibri" panose="020F0502020204030204" pitchFamily="34" charset="0"/>
                <a:cs typeface="Times New Roman" panose="02020603050405020304" pitchFamily="18" charset="0"/>
              </a:rPr>
              <a:t>Sangam Literature –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Tolkappiyam</a:t>
            </a:r>
            <a:r>
              <a:rPr lang="en-US" b="1" kern="100" dirty="0">
                <a:effectLst/>
                <a:latin typeface="Cambria" panose="02040503050406030204" pitchFamily="18" charset="0"/>
                <a:ea typeface="Calibri" panose="020F0502020204030204" pitchFamily="34" charset="0"/>
                <a:cs typeface="Times New Roman" panose="02020603050405020304" pitchFamily="18" charset="0"/>
              </a:rPr>
              <a:t>- </a:t>
            </a:r>
            <a:r>
              <a:rPr lang="en-US" dirty="0">
                <a:effectLst/>
                <a:latin typeface="Cambria" panose="02040503050406030204" pitchFamily="18" charset="0"/>
                <a:ea typeface="Calibri" panose="020F0502020204030204" pitchFamily="34" charset="0"/>
                <a:cs typeface="Times New Roman" panose="02020603050405020304" pitchFamily="18" charset="0"/>
              </a:rPr>
              <a:t>Composed by </a:t>
            </a:r>
            <a:r>
              <a:rPr lang="en-US" dirty="0" err="1">
                <a:effectLst/>
                <a:latin typeface="Cambria" panose="02040503050406030204" pitchFamily="18" charset="0"/>
                <a:ea typeface="Calibri" panose="020F0502020204030204" pitchFamily="34" charset="0"/>
                <a:cs typeface="Times New Roman" panose="02020603050405020304" pitchFamily="18" charset="0"/>
              </a:rPr>
              <a:t>Tolkappiyar</a:t>
            </a:r>
            <a:endParaRPr lang="en-US" dirty="0">
              <a:effectLst/>
              <a:latin typeface="Cambria" panose="02040503050406030204" pitchFamily="18" charset="0"/>
              <a:ea typeface="Calibri" panose="020F0502020204030204" pitchFamily="34" charset="0"/>
              <a:cs typeface="Times New Roman" panose="02020603050405020304" pitchFamily="18" charset="0"/>
            </a:endParaRPr>
          </a:p>
          <a:p>
            <a:r>
              <a:rPr lang="en-US" kern="100" dirty="0">
                <a:latin typeface="Cambria" panose="02040503050406030204" pitchFamily="18" charset="0"/>
                <a:ea typeface="Calibri" panose="020F0502020204030204" pitchFamily="34" charset="0"/>
                <a:cs typeface="Times New Roman" panose="02020603050405020304" pitchFamily="18" charset="0"/>
              </a:rPr>
              <a:t>Works on Tamil Grammer </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graphicFrame>
        <p:nvGraphicFramePr>
          <p:cNvPr id="4" name="Table 3">
            <a:extLst>
              <a:ext uri="{FF2B5EF4-FFF2-40B4-BE49-F238E27FC236}">
                <a16:creationId xmlns:a16="http://schemas.microsoft.com/office/drawing/2014/main" id="{E36E79AE-F9C4-DF1A-7923-3631B1AD47B4}"/>
              </a:ext>
            </a:extLst>
          </p:cNvPr>
          <p:cNvGraphicFramePr>
            <a:graphicFrameLocks noGrp="1"/>
          </p:cNvGraphicFramePr>
          <p:nvPr>
            <p:extLst>
              <p:ext uri="{D42A27DB-BD31-4B8C-83A1-F6EECF244321}">
                <p14:modId xmlns:p14="http://schemas.microsoft.com/office/powerpoint/2010/main" val="819626669"/>
              </p:ext>
            </p:extLst>
          </p:nvPr>
        </p:nvGraphicFramePr>
        <p:xfrm>
          <a:off x="5759777" y="-24448"/>
          <a:ext cx="6042582" cy="6999671"/>
        </p:xfrm>
        <a:graphic>
          <a:graphicData uri="http://schemas.openxmlformats.org/drawingml/2006/table">
            <a:tbl>
              <a:tblPr firstRow="1" firstCol="1" bandRow="1">
                <a:tableStyleId>{5C22544A-7EE6-4342-B048-85BDC9FD1C3A}</a:tableStyleId>
              </a:tblPr>
              <a:tblGrid>
                <a:gridCol w="2146469">
                  <a:extLst>
                    <a:ext uri="{9D8B030D-6E8A-4147-A177-3AD203B41FA5}">
                      <a16:colId xmlns:a16="http://schemas.microsoft.com/office/drawing/2014/main" val="3301997912"/>
                    </a:ext>
                  </a:extLst>
                </a:gridCol>
                <a:gridCol w="3896113">
                  <a:extLst>
                    <a:ext uri="{9D8B030D-6E8A-4147-A177-3AD203B41FA5}">
                      <a16:colId xmlns:a16="http://schemas.microsoft.com/office/drawing/2014/main" val="3602171822"/>
                    </a:ext>
                  </a:extLst>
                </a:gridCol>
              </a:tblGrid>
              <a:tr h="380633">
                <a:tc gridSpan="2">
                  <a:txBody>
                    <a:bodyPr/>
                    <a:lstStyle/>
                    <a:p>
                      <a:pPr algn="ctr">
                        <a:lnSpc>
                          <a:spcPct val="107000"/>
                        </a:lnSpc>
                        <a:spcAft>
                          <a:spcPts val="800"/>
                        </a:spcAft>
                      </a:pPr>
                      <a:r>
                        <a:rPr lang="en-US" sz="1800" kern="100" dirty="0">
                          <a:effectLst/>
                        </a:rPr>
                        <a:t>Sangam Literature Classification</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hMerge="1">
                  <a:txBody>
                    <a:bodyPr/>
                    <a:lstStyle/>
                    <a:p>
                      <a:endParaRPr lang="en-IN"/>
                    </a:p>
                  </a:txBody>
                  <a:tcPr/>
                </a:tc>
                <a:extLst>
                  <a:ext uri="{0D108BD9-81ED-4DB2-BD59-A6C34878D82A}">
                    <a16:rowId xmlns:a16="http://schemas.microsoft.com/office/drawing/2014/main" val="3902534404"/>
                  </a:ext>
                </a:extLst>
              </a:tr>
              <a:tr h="662150">
                <a:tc>
                  <a:txBody>
                    <a:bodyPr/>
                    <a:lstStyle/>
                    <a:p>
                      <a:pPr algn="ctr">
                        <a:lnSpc>
                          <a:spcPct val="107000"/>
                        </a:lnSpc>
                        <a:spcAft>
                          <a:spcPts val="800"/>
                        </a:spcAft>
                      </a:pPr>
                      <a:r>
                        <a:rPr lang="en-US" sz="1800" kern="100" dirty="0">
                          <a:effectLst/>
                        </a:rPr>
                        <a:t>Based on Period of Composition</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algn="ctr">
                        <a:lnSpc>
                          <a:spcPct val="107000"/>
                        </a:lnSpc>
                        <a:spcAft>
                          <a:spcPts val="800"/>
                        </a:spcAft>
                      </a:pPr>
                      <a:r>
                        <a:rPr lang="en-US" sz="1800" kern="100" dirty="0">
                          <a:effectLst/>
                        </a:rPr>
                        <a:t>Details of Sangam Literature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1051109073"/>
                  </a:ext>
                </a:extLst>
              </a:tr>
              <a:tr h="1041120">
                <a:tc>
                  <a:txBody>
                    <a:bodyPr/>
                    <a:lstStyle/>
                    <a:p>
                      <a:pPr algn="ctr">
                        <a:lnSpc>
                          <a:spcPct val="107000"/>
                        </a:lnSpc>
                        <a:spcAft>
                          <a:spcPts val="800"/>
                        </a:spcAft>
                      </a:pPr>
                      <a:r>
                        <a:rPr lang="en-US" sz="1800" kern="100" dirty="0" err="1">
                          <a:effectLst/>
                        </a:rPr>
                        <a:t>Patinenmelkanakku</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marL="342900" lvl="0" indent="-342900" algn="ctr">
                        <a:lnSpc>
                          <a:spcPct val="107000"/>
                        </a:lnSpc>
                        <a:spcAft>
                          <a:spcPts val="800"/>
                        </a:spcAft>
                        <a:buFont typeface="+mj-lt"/>
                        <a:buAutoNum type="arabicPeriod"/>
                        <a:tabLst>
                          <a:tab pos="457200" algn="l"/>
                        </a:tabLst>
                      </a:pPr>
                      <a:r>
                        <a:rPr lang="en-US" sz="1800" kern="100" dirty="0">
                          <a:effectLst/>
                        </a:rPr>
                        <a:t>Works composed between 200 BCE to 100 BCE</a:t>
                      </a:r>
                      <a:endParaRPr lang="en-IN" sz="1800" kern="100" dirty="0">
                        <a:effectLst/>
                      </a:endParaRPr>
                    </a:p>
                    <a:p>
                      <a:pPr marL="342900" lvl="0" indent="-342900" algn="ctr">
                        <a:lnSpc>
                          <a:spcPct val="107000"/>
                        </a:lnSpc>
                        <a:spcAft>
                          <a:spcPts val="800"/>
                        </a:spcAft>
                        <a:buFont typeface="+mj-lt"/>
                        <a:buAutoNum type="arabicPeriod"/>
                        <a:tabLst>
                          <a:tab pos="457200" algn="l"/>
                        </a:tabLst>
                      </a:pPr>
                      <a:r>
                        <a:rPr lang="en-US" sz="1800" kern="100" dirty="0">
                          <a:effectLst/>
                        </a:rPr>
                        <a:t>Oldest surviving Tamil poetry</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3636604854"/>
                  </a:ext>
                </a:extLst>
              </a:tr>
              <a:tr h="2362096">
                <a:tc>
                  <a:txBody>
                    <a:bodyPr/>
                    <a:lstStyle/>
                    <a:p>
                      <a:pPr algn="ctr">
                        <a:lnSpc>
                          <a:spcPct val="107000"/>
                        </a:lnSpc>
                        <a:spcAft>
                          <a:spcPts val="800"/>
                        </a:spcAft>
                      </a:pPr>
                      <a:r>
                        <a:rPr lang="en-US" sz="1800" kern="100" dirty="0" err="1">
                          <a:effectLst/>
                        </a:rPr>
                        <a:t>Patinenkilkanakku</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marL="342900" lvl="0" indent="-342900" algn="ctr">
                        <a:lnSpc>
                          <a:spcPct val="107000"/>
                        </a:lnSpc>
                        <a:spcAft>
                          <a:spcPts val="800"/>
                        </a:spcAft>
                        <a:buFont typeface="+mj-lt"/>
                        <a:buAutoNum type="arabicPeriod"/>
                        <a:tabLst>
                          <a:tab pos="457200" algn="l"/>
                        </a:tabLst>
                      </a:pPr>
                      <a:r>
                        <a:rPr lang="en-US" sz="1800" kern="100" dirty="0">
                          <a:effectLst/>
                        </a:rPr>
                        <a:t>Works composed between 100 CE and 500 CE</a:t>
                      </a:r>
                      <a:endParaRPr lang="en-IN" sz="1800" kern="100" dirty="0">
                        <a:effectLst/>
                      </a:endParaRPr>
                    </a:p>
                    <a:p>
                      <a:pPr marL="342900" lvl="0" indent="-342900" algn="ctr">
                        <a:lnSpc>
                          <a:spcPct val="107000"/>
                        </a:lnSpc>
                        <a:spcAft>
                          <a:spcPts val="800"/>
                        </a:spcAft>
                        <a:buFont typeface="+mj-lt"/>
                        <a:buAutoNum type="arabicPeriod"/>
                        <a:tabLst>
                          <a:tab pos="457200" algn="l"/>
                        </a:tabLst>
                      </a:pPr>
                      <a:r>
                        <a:rPr lang="en-US" sz="1800" kern="100" dirty="0">
                          <a:effectLst/>
                        </a:rPr>
                        <a:t>Collection of 18 poetry compositions</a:t>
                      </a:r>
                      <a:endParaRPr lang="en-IN" sz="1800" kern="100" dirty="0">
                        <a:effectLst/>
                      </a:endParaRPr>
                    </a:p>
                    <a:p>
                      <a:pPr marL="342900" lvl="0" indent="-342900" algn="ctr">
                        <a:lnSpc>
                          <a:spcPct val="107000"/>
                        </a:lnSpc>
                        <a:spcAft>
                          <a:spcPts val="800"/>
                        </a:spcAft>
                        <a:buFont typeface="+mj-lt"/>
                        <a:buAutoNum type="arabicPeriod"/>
                        <a:tabLst>
                          <a:tab pos="457200" algn="l"/>
                        </a:tabLst>
                      </a:pPr>
                      <a:r>
                        <a:rPr lang="en-US" sz="1800" kern="100" dirty="0">
                          <a:effectLst/>
                        </a:rPr>
                        <a:t>Mostly composed before the age of the </a:t>
                      </a:r>
                      <a:r>
                        <a:rPr lang="en-US" sz="1800" kern="100" dirty="0" err="1">
                          <a:effectLst/>
                        </a:rPr>
                        <a:t>Pallavas</a:t>
                      </a:r>
                      <a:endParaRPr lang="en-IN" sz="1800" kern="100" dirty="0">
                        <a:effectLst/>
                      </a:endParaRPr>
                    </a:p>
                    <a:p>
                      <a:pPr marL="342900" lvl="0" indent="-342900" algn="ctr">
                        <a:lnSpc>
                          <a:spcPct val="107000"/>
                        </a:lnSpc>
                        <a:spcAft>
                          <a:spcPts val="800"/>
                        </a:spcAft>
                        <a:buFont typeface="+mj-lt"/>
                        <a:buAutoNum type="arabicPeriod"/>
                        <a:tabLst>
                          <a:tab pos="457200" algn="l"/>
                        </a:tabLst>
                      </a:pPr>
                      <a:r>
                        <a:rPr lang="en-US" sz="1800" kern="100" dirty="0">
                          <a:effectLst/>
                        </a:rPr>
                        <a:t>Chief works include </a:t>
                      </a:r>
                      <a:r>
                        <a:rPr lang="en-US" sz="1800" kern="100" dirty="0" err="1">
                          <a:effectLst/>
                        </a:rPr>
                        <a:t>Thirukkural</a:t>
                      </a:r>
                      <a:r>
                        <a:rPr lang="en-US" sz="1800" kern="100" dirty="0">
                          <a:effectLst/>
                        </a:rPr>
                        <a:t>, </a:t>
                      </a:r>
                      <a:r>
                        <a:rPr lang="en-US" sz="1800" kern="100" dirty="0" err="1">
                          <a:effectLst/>
                        </a:rPr>
                        <a:t>Palamoli</a:t>
                      </a:r>
                      <a:r>
                        <a:rPr lang="en-US" sz="1800" kern="100" dirty="0">
                          <a:effectLst/>
                        </a:rPr>
                        <a:t>, </a:t>
                      </a:r>
                      <a:r>
                        <a:rPr lang="en-US" sz="1800" kern="100" dirty="0" err="1">
                          <a:effectLst/>
                        </a:rPr>
                        <a:t>Naladiyar</a:t>
                      </a:r>
                      <a:r>
                        <a:rPr lang="en-US" sz="1800" kern="100" dirty="0">
                          <a:effectLst/>
                        </a:rPr>
                        <a:t>, etc.</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3076384443"/>
                  </a:ext>
                </a:extLst>
              </a:tr>
              <a:tr h="662150">
                <a:tc>
                  <a:txBody>
                    <a:bodyPr/>
                    <a:lstStyle/>
                    <a:p>
                      <a:pPr algn="ctr">
                        <a:lnSpc>
                          <a:spcPct val="107000"/>
                        </a:lnSpc>
                        <a:spcAft>
                          <a:spcPts val="800"/>
                        </a:spcAft>
                      </a:pPr>
                      <a:r>
                        <a:rPr lang="en-US" sz="1800" kern="100" dirty="0">
                          <a:effectLst/>
                        </a:rPr>
                        <a:t>Based on the Context and Interpretation</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algn="ctr">
                        <a:lnSpc>
                          <a:spcPct val="107000"/>
                        </a:lnSpc>
                        <a:spcAft>
                          <a:spcPts val="800"/>
                        </a:spcAft>
                      </a:pPr>
                      <a:r>
                        <a:rPr lang="en-US" sz="1800" kern="100" dirty="0">
                          <a:effectLst/>
                        </a:rPr>
                        <a:t>Details of Sangam Literature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611911695"/>
                  </a:ext>
                </a:extLst>
              </a:tr>
              <a:tr h="662150">
                <a:tc>
                  <a:txBody>
                    <a:bodyPr/>
                    <a:lstStyle/>
                    <a:p>
                      <a:pPr algn="ctr">
                        <a:lnSpc>
                          <a:spcPct val="107000"/>
                        </a:lnSpc>
                        <a:spcAft>
                          <a:spcPts val="800"/>
                        </a:spcAft>
                      </a:pPr>
                      <a:r>
                        <a:rPr lang="en-US" sz="1800" kern="100">
                          <a:effectLst/>
                        </a:rPr>
                        <a:t>Aham (Inner)</a:t>
                      </a:r>
                      <a:endParaRPr lang="en-IN" sz="1800" kern="10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algn="ctr">
                        <a:lnSpc>
                          <a:spcPct val="107000"/>
                        </a:lnSpc>
                        <a:spcAft>
                          <a:spcPts val="800"/>
                        </a:spcAft>
                      </a:pPr>
                      <a:r>
                        <a:rPr lang="en-US" sz="1800" kern="100" dirty="0">
                          <a:effectLst/>
                        </a:rPr>
                        <a:t>Abstract discussion on human aspects such as love, relations, etc.</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4036160541"/>
                  </a:ext>
                </a:extLst>
              </a:tr>
              <a:tr h="943667">
                <a:tc>
                  <a:txBody>
                    <a:bodyPr/>
                    <a:lstStyle/>
                    <a:p>
                      <a:pPr algn="ctr">
                        <a:lnSpc>
                          <a:spcPct val="107000"/>
                        </a:lnSpc>
                        <a:spcAft>
                          <a:spcPts val="800"/>
                        </a:spcAft>
                      </a:pPr>
                      <a:r>
                        <a:rPr lang="en-US" sz="1800" kern="100">
                          <a:effectLst/>
                        </a:rPr>
                        <a:t>Puram (outer)</a:t>
                      </a:r>
                      <a:endParaRPr lang="en-IN" sz="1800" kern="10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tc>
                  <a:txBody>
                    <a:bodyPr/>
                    <a:lstStyle/>
                    <a:p>
                      <a:pPr algn="ctr">
                        <a:lnSpc>
                          <a:spcPct val="107000"/>
                        </a:lnSpc>
                        <a:spcAft>
                          <a:spcPts val="800"/>
                        </a:spcAft>
                      </a:pPr>
                      <a:r>
                        <a:rPr lang="en-US" sz="1800" kern="100" dirty="0">
                          <a:effectLst/>
                        </a:rPr>
                        <a:t>Human experiences such as heroism, customs, social life, ethics, philanthropy, etc.</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txBody>
                  <a:tcPr marL="58175" marR="58175" marT="58175" marB="58175" anchor="ctr"/>
                </a:tc>
                <a:extLst>
                  <a:ext uri="{0D108BD9-81ED-4DB2-BD59-A6C34878D82A}">
                    <a16:rowId xmlns:a16="http://schemas.microsoft.com/office/drawing/2014/main" val="1611637868"/>
                  </a:ext>
                </a:extLst>
              </a:tr>
            </a:tbl>
          </a:graphicData>
        </a:graphic>
      </p:graphicFrame>
    </p:spTree>
    <p:extLst>
      <p:ext uri="{BB962C8B-B14F-4D97-AF65-F5344CB8AC3E}">
        <p14:creationId xmlns:p14="http://schemas.microsoft.com/office/powerpoint/2010/main" val="338352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151C9-5FA0-D96B-437D-DA34825ED7E1}"/>
              </a:ext>
            </a:extLst>
          </p:cNvPr>
          <p:cNvSpPr>
            <a:spLocks noGrp="1"/>
          </p:cNvSpPr>
          <p:nvPr>
            <p:ph type="title"/>
          </p:nvPr>
        </p:nvSpPr>
        <p:spPr/>
        <p:txBody>
          <a:bodyPr/>
          <a:lstStyle/>
          <a:p>
            <a:r>
              <a:rPr lang="en-US" dirty="0"/>
              <a:t>Content </a:t>
            </a:r>
            <a:endParaRPr lang="en-IN" dirty="0"/>
          </a:p>
        </p:txBody>
      </p:sp>
      <p:sp>
        <p:nvSpPr>
          <p:cNvPr id="3" name="Content Placeholder 2">
            <a:extLst>
              <a:ext uri="{FF2B5EF4-FFF2-40B4-BE49-F238E27FC236}">
                <a16:creationId xmlns:a16="http://schemas.microsoft.com/office/drawing/2014/main" id="{E442A027-D6D6-9802-0DBD-B31D2F3AA6AE}"/>
              </a:ext>
            </a:extLst>
          </p:cNvPr>
          <p:cNvSpPr>
            <a:spLocks noGrp="1"/>
          </p:cNvSpPr>
          <p:nvPr>
            <p:ph idx="1"/>
          </p:nvPr>
        </p:nvSpPr>
        <p:spPr>
          <a:xfrm>
            <a:off x="886120" y="1715678"/>
            <a:ext cx="10916240" cy="4666267"/>
          </a:xfrm>
        </p:spPr>
        <p:txBody>
          <a:bodyPr>
            <a:normAutofit/>
          </a:bodyPr>
          <a:lstStyle/>
          <a:p>
            <a:r>
              <a:rPr lang="en-IN" sz="3100" dirty="0"/>
              <a:t>1.1	The idea of </a:t>
            </a:r>
            <a:r>
              <a:rPr lang="en-IN" sz="3100" dirty="0" err="1"/>
              <a:t>Bharatavarsha</a:t>
            </a:r>
            <a:r>
              <a:rPr lang="en-IN" sz="3100" dirty="0"/>
              <a:t>, A Land of Rare Natural Endowments, The Vedic Corpus. The </a:t>
            </a:r>
            <a:r>
              <a:rPr lang="en-IN" sz="3100" dirty="0" err="1"/>
              <a:t>Itihasas</a:t>
            </a:r>
            <a:r>
              <a:rPr lang="en-IN" sz="3100" dirty="0"/>
              <a:t>— Ramayana and Mahabharata, and their important regional versions.</a:t>
            </a:r>
          </a:p>
          <a:p>
            <a:r>
              <a:rPr lang="en-IN" sz="3100" dirty="0"/>
              <a:t>1.2	The Puranas &amp; </a:t>
            </a:r>
            <a:r>
              <a:rPr lang="en-IN" sz="3100" dirty="0" err="1"/>
              <a:t>Upnishads</a:t>
            </a:r>
            <a:r>
              <a:rPr lang="en-IN" sz="3100" dirty="0"/>
              <a:t>, Earlier Buddhist writings- Abhidhamma </a:t>
            </a:r>
            <a:r>
              <a:rPr lang="en-IN" sz="3100" dirty="0" err="1"/>
              <a:t>Pitaka,Vinaya</a:t>
            </a:r>
            <a:r>
              <a:rPr lang="en-IN" sz="3100" dirty="0"/>
              <a:t> </a:t>
            </a:r>
            <a:r>
              <a:rPr lang="en-IN" sz="3100" dirty="0" err="1"/>
              <a:t>Pitaka</a:t>
            </a:r>
            <a:r>
              <a:rPr lang="en-IN" sz="3100" dirty="0"/>
              <a:t>, Sutta </a:t>
            </a:r>
            <a:r>
              <a:rPr lang="en-IN" sz="3100" dirty="0" err="1"/>
              <a:t>Pitaka</a:t>
            </a:r>
            <a:endParaRPr lang="en-IN" sz="3100" dirty="0"/>
          </a:p>
          <a:p>
            <a:r>
              <a:rPr lang="en-IN" sz="3100" dirty="0"/>
              <a:t>1.3	Important Indian ancient Sanskrit literary work-</a:t>
            </a:r>
            <a:r>
              <a:rPr lang="en-IN" sz="3100" dirty="0" err="1"/>
              <a:t>Vikramovasiyam</a:t>
            </a:r>
            <a:r>
              <a:rPr lang="en-IN" sz="3100" dirty="0"/>
              <a:t> and </a:t>
            </a:r>
            <a:r>
              <a:rPr lang="en-IN" sz="3100" dirty="0" err="1"/>
              <a:t>Mricchakatika</a:t>
            </a:r>
            <a:r>
              <a:rPr lang="en-IN" sz="3100" dirty="0"/>
              <a:t>.</a:t>
            </a:r>
          </a:p>
          <a:p>
            <a:r>
              <a:rPr lang="en-IN" sz="3100" dirty="0"/>
              <a:t>1.4	</a:t>
            </a:r>
            <a:r>
              <a:rPr lang="en-IN" sz="3100" dirty="0" err="1"/>
              <a:t>Sangham</a:t>
            </a:r>
            <a:r>
              <a:rPr lang="en-IN" sz="3100" dirty="0"/>
              <a:t> Literature (Art &amp; Culture)</a:t>
            </a:r>
          </a:p>
          <a:p>
            <a:endParaRPr lang="en-IN" dirty="0"/>
          </a:p>
        </p:txBody>
      </p:sp>
    </p:spTree>
    <p:extLst>
      <p:ext uri="{BB962C8B-B14F-4D97-AF65-F5344CB8AC3E}">
        <p14:creationId xmlns:p14="http://schemas.microsoft.com/office/powerpoint/2010/main" val="2191571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B4F47A-44BB-BBED-B4DA-5FD92DB71946}"/>
              </a:ext>
            </a:extLst>
          </p:cNvPr>
          <p:cNvSpPr>
            <a:spLocks noGrp="1"/>
          </p:cNvSpPr>
          <p:nvPr>
            <p:ph idx="1"/>
          </p:nvPr>
        </p:nvSpPr>
        <p:spPr>
          <a:xfrm>
            <a:off x="1141413" y="339365"/>
            <a:ext cx="6484872" cy="6278251"/>
          </a:xfrm>
        </p:spPr>
        <p:txBody>
          <a:bodyPr>
            <a:normAutofit fontScale="70000" lnSpcReduction="20000"/>
          </a:bodyPr>
          <a:lstStyle/>
          <a:p>
            <a:pPr algn="just">
              <a:lnSpc>
                <a:spcPct val="107000"/>
              </a:lnSpc>
              <a:spcAft>
                <a:spcPts val="800"/>
              </a:spcAft>
            </a:pPr>
            <a:r>
              <a:rPr lang="en-US" sz="2900" b="1" kern="100" dirty="0">
                <a:effectLst/>
                <a:latin typeface="Cambria" panose="02040503050406030204" pitchFamily="18" charset="0"/>
                <a:ea typeface="Calibri" panose="020F0502020204030204" pitchFamily="34" charset="0"/>
                <a:cs typeface="Times New Roman" panose="02020603050405020304" pitchFamily="18" charset="0"/>
              </a:rPr>
              <a:t>Third Tamil Sangam</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The compositions of the third Sangam are classified into eight anthologies known as </a:t>
            </a: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Ettuttokoi</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a:t>
            </a: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Ettuthokai</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 and ten idylls known as </a:t>
            </a: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Pattuppattu</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2900" b="1" kern="100" dirty="0" err="1">
                <a:effectLst/>
                <a:latin typeface="Cambria" panose="02040503050406030204" pitchFamily="18" charset="0"/>
                <a:ea typeface="Calibri" panose="020F0502020204030204" pitchFamily="34" charset="0"/>
                <a:cs typeface="Times New Roman" panose="02020603050405020304" pitchFamily="18" charset="0"/>
              </a:rPr>
              <a:t>Ettuthokai</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It consists of the following works:</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Natrinai</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Kuruntogai</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Ainkurunuru</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 (composed by </a:t>
            </a: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Gudalur</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 Mar)</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Pathitrupathu</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Paripadal</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Kalittogai</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Ahanuru</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 (compiled by </a:t>
            </a: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Rudrasarman</a:t>
            </a:r>
            <a:r>
              <a:rPr lang="en-US" sz="29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sz="2900" kern="100" dirty="0" err="1">
                <a:effectLst/>
                <a:latin typeface="Cambria" panose="02040503050406030204" pitchFamily="18" charset="0"/>
                <a:ea typeface="Calibri" panose="020F0502020204030204" pitchFamily="34" charset="0"/>
                <a:cs typeface="Times New Roman" panose="02020603050405020304" pitchFamily="18" charset="0"/>
              </a:rPr>
              <a:t>Purananuru</a:t>
            </a:r>
            <a:endParaRPr lang="en-IN" sz="29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1C3F9B1B-451E-FB09-A121-2AA2DA608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8454" y="460733"/>
            <a:ext cx="3622053" cy="2697245"/>
          </a:xfrm>
          <a:prstGeom prst="rect">
            <a:avLst/>
          </a:prstGeom>
        </p:spPr>
      </p:pic>
    </p:spTree>
    <p:extLst>
      <p:ext uri="{BB962C8B-B14F-4D97-AF65-F5344CB8AC3E}">
        <p14:creationId xmlns:p14="http://schemas.microsoft.com/office/powerpoint/2010/main" val="39784841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E8AB7-C665-747E-897A-4D6FF585072B}"/>
              </a:ext>
            </a:extLst>
          </p:cNvPr>
          <p:cNvSpPr>
            <a:spLocks noGrp="1"/>
          </p:cNvSpPr>
          <p:nvPr>
            <p:ph idx="1"/>
          </p:nvPr>
        </p:nvSpPr>
        <p:spPr>
          <a:xfrm>
            <a:off x="1141412" y="282804"/>
            <a:ext cx="5909837" cy="6664751"/>
          </a:xfrm>
        </p:spPr>
        <p:txBody>
          <a:bodyPr>
            <a:normAutofit/>
          </a:bodyPr>
          <a:lstStyle/>
          <a:p>
            <a:pPr algn="just">
              <a:lnSpc>
                <a:spcPct val="107000"/>
              </a:lnSpc>
              <a:spcAft>
                <a:spcPts val="800"/>
              </a:spcAft>
            </a:pPr>
            <a:r>
              <a:rPr lang="en-US" sz="2000" b="1" kern="100" dirty="0" err="1">
                <a:effectLst/>
                <a:latin typeface="Cambria" panose="02040503050406030204" pitchFamily="18" charset="0"/>
                <a:ea typeface="Calibri" panose="020F0502020204030204" pitchFamily="34" charset="0"/>
                <a:cs typeface="Times New Roman" panose="02020603050405020304" pitchFamily="18" charset="0"/>
              </a:rPr>
              <a:t>Pattuppattu</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algn="just">
              <a:lnSpc>
                <a:spcPct val="107000"/>
              </a:lnSpc>
              <a:spcAft>
                <a:spcPts val="800"/>
              </a:spcAft>
            </a:pPr>
            <a:r>
              <a:rPr lang="en-US" sz="2000" kern="100" dirty="0">
                <a:effectLst/>
                <a:latin typeface="Cambria" panose="02040503050406030204" pitchFamily="18" charset="0"/>
                <a:ea typeface="Calibri" panose="020F0502020204030204" pitchFamily="34" charset="0"/>
                <a:cs typeface="Times New Roman" panose="02020603050405020304" pitchFamily="18" charset="0"/>
              </a:rPr>
              <a:t>It consists of the following works related to prose or verse:</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ThiruMurugatrupadai</a:t>
            </a:r>
            <a:r>
              <a:rPr lang="en-US" sz="2000" kern="100" dirty="0">
                <a:effectLst/>
                <a:latin typeface="Cambria" panose="02040503050406030204" pitchFamily="18" charset="0"/>
                <a:ea typeface="Calibri" panose="020F0502020204030204" pitchFamily="34" charset="0"/>
                <a:cs typeface="Times New Roman" panose="02020603050405020304" pitchFamily="18" charset="0"/>
              </a:rPr>
              <a:t> (composed by </a:t>
            </a: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Nakkirar</a:t>
            </a:r>
            <a:r>
              <a:rPr lang="en-US" sz="2000"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Sirupanarruppadai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Perumbanarruppadai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Pattinappalai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Maduraikkanji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Porunararrupadai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Kurinchippattu</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Nedunalvadai</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Malaipadukadam</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sz="2000" kern="100" dirty="0" err="1">
                <a:effectLst/>
                <a:latin typeface="Cambria" panose="02040503050406030204" pitchFamily="18" charset="0"/>
                <a:ea typeface="Calibri" panose="020F0502020204030204" pitchFamily="34" charset="0"/>
                <a:cs typeface="Times New Roman" panose="02020603050405020304" pitchFamily="18" charset="0"/>
              </a:rPr>
              <a:t>Mullaippattu</a:t>
            </a:r>
            <a:endParaRPr lang="en-IN" sz="20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54675E2C-F983-DB14-2751-51CEA94C7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5079" y="460917"/>
            <a:ext cx="3143576" cy="3743438"/>
          </a:xfrm>
          <a:prstGeom prst="rect">
            <a:avLst/>
          </a:prstGeom>
        </p:spPr>
      </p:pic>
    </p:spTree>
    <p:extLst>
      <p:ext uri="{BB962C8B-B14F-4D97-AF65-F5344CB8AC3E}">
        <p14:creationId xmlns:p14="http://schemas.microsoft.com/office/powerpoint/2010/main" val="2540380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B031-3147-C3FA-B94B-F686A5FCAF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7F7362-1F48-FFF2-A8DB-5E06EEC928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79DE7DAC-D300-9E6E-BD26-755CC027C6DE}"/>
              </a:ext>
            </a:extLst>
          </p:cNvPr>
          <p:cNvPicPr>
            <a:picLocks noChangeAspect="1"/>
          </p:cNvPicPr>
          <p:nvPr/>
        </p:nvPicPr>
        <p:blipFill>
          <a:blip r:embed="rId2"/>
          <a:stretch>
            <a:fillRect/>
          </a:stretch>
        </p:blipFill>
        <p:spPr>
          <a:xfrm>
            <a:off x="612742" y="365125"/>
            <a:ext cx="11227324" cy="6224211"/>
          </a:xfrm>
          <a:prstGeom prst="rect">
            <a:avLst/>
          </a:prstGeom>
        </p:spPr>
      </p:pic>
    </p:spTree>
    <p:extLst>
      <p:ext uri="{BB962C8B-B14F-4D97-AF65-F5344CB8AC3E}">
        <p14:creationId xmlns:p14="http://schemas.microsoft.com/office/powerpoint/2010/main" val="2689572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AC3E-21B7-BE2E-4592-C6D36EBE6A91}"/>
              </a:ext>
            </a:extLst>
          </p:cNvPr>
          <p:cNvSpPr>
            <a:spLocks noGrp="1"/>
          </p:cNvSpPr>
          <p:nvPr>
            <p:ph type="title"/>
          </p:nvPr>
        </p:nvSpPr>
        <p:spPr/>
        <p:txBody>
          <a:bodyPr/>
          <a:lstStyle/>
          <a:p>
            <a:r>
              <a:rPr lang="en-US" sz="4400" kern="100" dirty="0" err="1">
                <a:effectLst/>
              </a:rPr>
              <a:t>Patinenkilkanakku</a:t>
            </a:r>
            <a:endParaRPr lang="en-IN" dirty="0"/>
          </a:p>
        </p:txBody>
      </p:sp>
      <p:sp>
        <p:nvSpPr>
          <p:cNvPr id="3" name="Content Placeholder 2">
            <a:extLst>
              <a:ext uri="{FF2B5EF4-FFF2-40B4-BE49-F238E27FC236}">
                <a16:creationId xmlns:a16="http://schemas.microsoft.com/office/drawing/2014/main" id="{3425F70A-5292-686E-33A9-AA69165A1F49}"/>
              </a:ext>
            </a:extLst>
          </p:cNvPr>
          <p:cNvSpPr>
            <a:spLocks noGrp="1"/>
          </p:cNvSpPr>
          <p:nvPr>
            <p:ph idx="1"/>
          </p:nvPr>
        </p:nvSpPr>
        <p:spPr/>
        <p:txBody>
          <a:bodyPr/>
          <a:lstStyle/>
          <a:p>
            <a:pPr algn="just">
              <a:lnSpc>
                <a:spcPct val="107000"/>
              </a:lnSpc>
              <a:spcAft>
                <a:spcPts val="800"/>
              </a:spcAft>
            </a:pPr>
            <a:r>
              <a:rPr lang="en-US" b="1" kern="100" dirty="0">
                <a:effectLst/>
                <a:latin typeface="Cambria" panose="02040503050406030204" pitchFamily="18" charset="0"/>
                <a:ea typeface="Calibri" panose="020F0502020204030204" pitchFamily="34" charset="0"/>
                <a:cs typeface="Times New Roman" panose="02020603050405020304" pitchFamily="18" charset="0"/>
              </a:rPr>
              <a:t>Sangam &amp;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Thirukkural</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First Dravidian work for ethics.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Comprises of 1330 couplets.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It has been translated into many languages including foreign languages.</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It discusses epics, love, and polity and governance.</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Authored by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Thiruvalluvar</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7528942F-918E-B4E4-F1C8-27874A40D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6928" y="342704"/>
            <a:ext cx="2960016" cy="3333750"/>
          </a:xfrm>
          <a:prstGeom prst="rect">
            <a:avLst/>
          </a:prstGeom>
        </p:spPr>
      </p:pic>
    </p:spTree>
    <p:extLst>
      <p:ext uri="{BB962C8B-B14F-4D97-AF65-F5344CB8AC3E}">
        <p14:creationId xmlns:p14="http://schemas.microsoft.com/office/powerpoint/2010/main" val="42530560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C2A3D9-43AD-44CF-B97F-748095548B6C}"/>
              </a:ext>
            </a:extLst>
          </p:cNvPr>
          <p:cNvSpPr>
            <a:spLocks noGrp="1"/>
          </p:cNvSpPr>
          <p:nvPr>
            <p:ph idx="1"/>
          </p:nvPr>
        </p:nvSpPr>
        <p:spPr>
          <a:xfrm>
            <a:off x="1141412" y="593889"/>
            <a:ext cx="9905999" cy="5197312"/>
          </a:xfrm>
        </p:spPr>
        <p:txBody>
          <a:bodyPr>
            <a:normAutofit fontScale="92500"/>
          </a:bodyPr>
          <a:lstStyle/>
          <a:p>
            <a:pPr algn="just">
              <a:lnSpc>
                <a:spcPct val="107000"/>
              </a:lnSpc>
              <a:spcAft>
                <a:spcPts val="800"/>
              </a:spcAft>
            </a:pPr>
            <a:r>
              <a:rPr lang="en-US" b="1" kern="100" dirty="0">
                <a:effectLst/>
                <a:latin typeface="Cambria" panose="02040503050406030204" pitchFamily="18" charset="0"/>
                <a:ea typeface="Calibri" panose="020F0502020204030204" pitchFamily="34" charset="0"/>
                <a:cs typeface="Times New Roman" panose="02020603050405020304" pitchFamily="18" charset="0"/>
              </a:rPr>
              <a:t>Sangam &amp;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Silappadikaram</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Composed by Ilango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Adigal</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The story revolves around an anklet. The name literally means the tale of an anklet.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Author Ilango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Adikal</a:t>
            </a:r>
            <a:r>
              <a:rPr lang="en-US" kern="100" dirty="0">
                <a:effectLst/>
                <a:latin typeface="Cambria" panose="02040503050406030204" pitchFamily="18" charset="0"/>
                <a:ea typeface="Calibri" panose="020F0502020204030204" pitchFamily="34" charset="0"/>
                <a:cs typeface="Times New Roman" panose="02020603050405020304" pitchFamily="18" charset="0"/>
              </a:rPr>
              <a:t> is supposed to be an ascetic-prince and the younger brother of Cheran king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Senguttuvan</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A chief character is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Kannagi</a:t>
            </a:r>
            <a:r>
              <a:rPr lang="en-US" kern="100" dirty="0">
                <a:effectLst/>
                <a:latin typeface="Cambria" panose="02040503050406030204" pitchFamily="18" charset="0"/>
                <a:ea typeface="Calibri" panose="020F0502020204030204" pitchFamily="34" charset="0"/>
                <a:cs typeface="Times New Roman" panose="02020603050405020304" pitchFamily="18" charset="0"/>
              </a:rPr>
              <a:t>, who seeks revenge on the Pandya kingdom for her husband who was wrongly put to death.</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The poem gives a lot of insight into contemporary Tamil society, polity, values and social life of the people.</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31783914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29ADE-7731-8754-7939-526B1128AF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AB6815-8633-8DEA-EC2E-B83EBA63CC93}"/>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78285CC-B8AE-0111-68F9-88B414CAB084}"/>
              </a:ext>
            </a:extLst>
          </p:cNvPr>
          <p:cNvPicPr>
            <a:picLocks noChangeAspect="1"/>
          </p:cNvPicPr>
          <p:nvPr/>
        </p:nvPicPr>
        <p:blipFill>
          <a:blip r:embed="rId2"/>
          <a:stretch>
            <a:fillRect/>
          </a:stretch>
        </p:blipFill>
        <p:spPr>
          <a:xfrm>
            <a:off x="2063832" y="110955"/>
            <a:ext cx="7498730" cy="2865368"/>
          </a:xfrm>
          <a:prstGeom prst="rect">
            <a:avLst/>
          </a:prstGeom>
        </p:spPr>
      </p:pic>
      <p:pic>
        <p:nvPicPr>
          <p:cNvPr id="7" name="Picture 6">
            <a:extLst>
              <a:ext uri="{FF2B5EF4-FFF2-40B4-BE49-F238E27FC236}">
                <a16:creationId xmlns:a16="http://schemas.microsoft.com/office/drawing/2014/main" id="{7DE52415-C656-9443-118D-1DC6EA37863D}"/>
              </a:ext>
            </a:extLst>
          </p:cNvPr>
          <p:cNvPicPr>
            <a:picLocks noChangeAspect="1"/>
          </p:cNvPicPr>
          <p:nvPr/>
        </p:nvPicPr>
        <p:blipFill>
          <a:blip r:embed="rId3"/>
          <a:stretch>
            <a:fillRect/>
          </a:stretch>
        </p:blipFill>
        <p:spPr>
          <a:xfrm>
            <a:off x="2063832" y="3654524"/>
            <a:ext cx="7742591" cy="2522439"/>
          </a:xfrm>
          <a:prstGeom prst="rect">
            <a:avLst/>
          </a:prstGeom>
        </p:spPr>
      </p:pic>
    </p:spTree>
    <p:extLst>
      <p:ext uri="{BB962C8B-B14F-4D97-AF65-F5344CB8AC3E}">
        <p14:creationId xmlns:p14="http://schemas.microsoft.com/office/powerpoint/2010/main" val="20280678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CE08-5BB8-E5B8-64CF-26950F7E49C4}"/>
              </a:ext>
            </a:extLst>
          </p:cNvPr>
          <p:cNvSpPr>
            <a:spLocks noGrp="1"/>
          </p:cNvSpPr>
          <p:nvPr>
            <p:ph type="title"/>
          </p:nvPr>
        </p:nvSpPr>
        <p:spPr/>
        <p:txBody>
          <a:bodyPr/>
          <a:lstStyle/>
          <a:p>
            <a:endParaRPr lang="en-IN"/>
          </a:p>
        </p:txBody>
      </p:sp>
      <p:pic>
        <p:nvPicPr>
          <p:cNvPr id="6" name="Content Placeholder 5" descr="Pie chart">
            <a:extLst>
              <a:ext uri="{FF2B5EF4-FFF2-40B4-BE49-F238E27FC236}">
                <a16:creationId xmlns:a16="http://schemas.microsoft.com/office/drawing/2014/main" id="{A5E3EFF5-D1EB-F2E4-46DC-DB38398D3FA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0" y="3544094"/>
            <a:ext cx="914400" cy="914400"/>
          </a:xfrm>
        </p:spPr>
      </p:pic>
      <p:pic>
        <p:nvPicPr>
          <p:cNvPr id="5" name="Picture 4">
            <a:extLst>
              <a:ext uri="{FF2B5EF4-FFF2-40B4-BE49-F238E27FC236}">
                <a16:creationId xmlns:a16="http://schemas.microsoft.com/office/drawing/2014/main" id="{294E31ED-EA2B-CDCE-7925-09240F21A89F}"/>
              </a:ext>
            </a:extLst>
          </p:cNvPr>
          <p:cNvPicPr>
            <a:picLocks noChangeAspect="1"/>
          </p:cNvPicPr>
          <p:nvPr/>
        </p:nvPicPr>
        <p:blipFill>
          <a:blip r:embed="rId4"/>
          <a:stretch>
            <a:fillRect/>
          </a:stretch>
        </p:blipFill>
        <p:spPr>
          <a:xfrm>
            <a:off x="1092724" y="1222991"/>
            <a:ext cx="10643647" cy="5036405"/>
          </a:xfrm>
          <a:prstGeom prst="rect">
            <a:avLst/>
          </a:prstGeom>
        </p:spPr>
      </p:pic>
      <p:sp>
        <p:nvSpPr>
          <p:cNvPr id="7" name="Arrow: Up 6">
            <a:extLst>
              <a:ext uri="{FF2B5EF4-FFF2-40B4-BE49-F238E27FC236}">
                <a16:creationId xmlns:a16="http://schemas.microsoft.com/office/drawing/2014/main" id="{FDDB5037-5520-3756-4D30-546241FDACCF}"/>
              </a:ext>
            </a:extLst>
          </p:cNvPr>
          <p:cNvSpPr/>
          <p:nvPr/>
        </p:nvSpPr>
        <p:spPr>
          <a:xfrm>
            <a:off x="1376707" y="1978382"/>
            <a:ext cx="1989055" cy="164969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95231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5538-DE29-EC36-D368-E2A1348917B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EA49CE-DA66-CEBC-E493-10025C67AD52}"/>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241BEB8-24BA-8272-183B-D0EB85AE520B}"/>
              </a:ext>
            </a:extLst>
          </p:cNvPr>
          <p:cNvPicPr>
            <a:picLocks noChangeAspect="1"/>
          </p:cNvPicPr>
          <p:nvPr/>
        </p:nvPicPr>
        <p:blipFill>
          <a:blip r:embed="rId2"/>
          <a:stretch>
            <a:fillRect/>
          </a:stretch>
        </p:blipFill>
        <p:spPr>
          <a:xfrm>
            <a:off x="421063" y="1200731"/>
            <a:ext cx="11349873" cy="4976232"/>
          </a:xfrm>
          <a:prstGeom prst="rect">
            <a:avLst/>
          </a:prstGeom>
        </p:spPr>
      </p:pic>
    </p:spTree>
    <p:extLst>
      <p:ext uri="{BB962C8B-B14F-4D97-AF65-F5344CB8AC3E}">
        <p14:creationId xmlns:p14="http://schemas.microsoft.com/office/powerpoint/2010/main" val="17914732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74B034-89C8-686A-885C-75C970481158}"/>
              </a:ext>
            </a:extLst>
          </p:cNvPr>
          <p:cNvSpPr>
            <a:spLocks noGrp="1"/>
          </p:cNvSpPr>
          <p:nvPr>
            <p:ph idx="1"/>
          </p:nvPr>
        </p:nvSpPr>
        <p:spPr>
          <a:xfrm>
            <a:off x="1141412" y="725864"/>
            <a:ext cx="7220163" cy="5065337"/>
          </a:xfrm>
        </p:spPr>
        <p:txBody>
          <a:bodyPr/>
          <a:lstStyle/>
          <a:p>
            <a:pPr algn="just">
              <a:lnSpc>
                <a:spcPct val="107000"/>
              </a:lnSpc>
              <a:spcAft>
                <a:spcPts val="800"/>
              </a:spcAft>
            </a:pPr>
            <a:r>
              <a:rPr lang="en-US" b="1" kern="100" dirty="0">
                <a:effectLst/>
                <a:latin typeface="Cambria" panose="02040503050406030204" pitchFamily="18" charset="0"/>
                <a:ea typeface="Calibri" panose="020F0502020204030204" pitchFamily="34" charset="0"/>
                <a:cs typeface="Times New Roman" panose="02020603050405020304" pitchFamily="18" charset="0"/>
              </a:rPr>
              <a:t>Sangam &amp; </a:t>
            </a:r>
            <a:r>
              <a:rPr lang="en-US" b="1" kern="100" dirty="0" err="1">
                <a:effectLst/>
                <a:latin typeface="Cambria" panose="02040503050406030204" pitchFamily="18" charset="0"/>
                <a:ea typeface="Calibri" panose="020F0502020204030204" pitchFamily="34" charset="0"/>
                <a:cs typeface="Times New Roman" panose="02020603050405020304" pitchFamily="18" charset="0"/>
              </a:rPr>
              <a:t>Manimekalai</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Composed by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Chithalai</a:t>
            </a:r>
            <a:r>
              <a:rPr lang="en-US" kern="100" dirty="0">
                <a:effectLst/>
                <a:latin typeface="Cambria" panose="02040503050406030204" pitchFamily="18" charset="0"/>
                <a:ea typeface="Calibri" panose="020F0502020204030204" pitchFamily="34" charset="0"/>
                <a:cs typeface="Times New Roman" panose="02020603050405020304" pitchFamily="18" charset="0"/>
              </a:rPr>
              <a: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Chathanar</a:t>
            </a:r>
            <a:r>
              <a:rPr lang="en-US" kern="100" dirty="0">
                <a:effectLst/>
                <a:latin typeface="Cambria" panose="02040503050406030204" pitchFamily="18" charset="0"/>
                <a:ea typeface="Calibri" panose="020F0502020204030204" pitchFamily="34" charset="0"/>
                <a:cs typeface="Times New Roman" panose="02020603050405020304" pitchFamily="18" charset="0"/>
              </a:rPr>
              <a:t>, also spelt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Sattanar</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It is a sequel to </a:t>
            </a:r>
            <a:r>
              <a:rPr lang="en-US" kern="100" dirty="0" err="1">
                <a:effectLst/>
                <a:latin typeface="Cambria" panose="02040503050406030204" pitchFamily="18" charset="0"/>
                <a:ea typeface="Calibri" panose="020F0502020204030204" pitchFamily="34" charset="0"/>
                <a:cs typeface="Times New Roman" panose="02020603050405020304" pitchFamily="18" charset="0"/>
              </a:rPr>
              <a:t>Silappadikaram</a:t>
            </a:r>
            <a:r>
              <a:rPr lang="en-US" kern="100" dirty="0">
                <a:effectLst/>
                <a:latin typeface="Cambria" panose="02040503050406030204" pitchFamily="18" charset="0"/>
                <a:ea typeface="Calibri" panose="020F0502020204030204" pitchFamily="34" charset="0"/>
                <a:cs typeface="Times New Roman" panose="02020603050405020304" pitchFamily="18" charset="0"/>
              </a:rPr>
              <a:t>.</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gn="just">
              <a:lnSpc>
                <a:spcPct val="107000"/>
              </a:lnSpc>
              <a:spcAft>
                <a:spcPts val="800"/>
              </a:spcAft>
              <a:buFont typeface="Symbol" panose="05050102010706020507" pitchFamily="18" charset="2"/>
              <a:buChar char=""/>
            </a:pPr>
            <a:r>
              <a:rPr lang="en-US" kern="100" dirty="0">
                <a:effectLst/>
                <a:latin typeface="Cambria" panose="02040503050406030204" pitchFamily="18" charset="0"/>
                <a:ea typeface="Calibri" panose="020F0502020204030204" pitchFamily="34" charset="0"/>
                <a:cs typeface="Times New Roman" panose="02020603050405020304" pitchFamily="18" charset="0"/>
              </a:rPr>
              <a:t>The author’s aim was to propagate Buddhism in South India as the work espouses the values of Buddhism over other religions of the time.</a:t>
            </a:r>
            <a:endParaRPr lang="en-IN"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5" name="Picture 4">
            <a:extLst>
              <a:ext uri="{FF2B5EF4-FFF2-40B4-BE49-F238E27FC236}">
                <a16:creationId xmlns:a16="http://schemas.microsoft.com/office/drawing/2014/main" id="{C31738BA-2375-492C-3717-BE0AE94E9F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5979" y="2353412"/>
            <a:ext cx="3029245" cy="3333864"/>
          </a:xfrm>
          <a:prstGeom prst="rect">
            <a:avLst/>
          </a:prstGeom>
        </p:spPr>
      </p:pic>
    </p:spTree>
    <p:extLst>
      <p:ext uri="{BB962C8B-B14F-4D97-AF65-F5344CB8AC3E}">
        <p14:creationId xmlns:p14="http://schemas.microsoft.com/office/powerpoint/2010/main" val="31908135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EDB8C-6911-8679-A554-155D53D266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1E5D458-BDB2-1924-2291-A54079AA30A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B8F8E30-9E48-12C6-DC5C-1C6134C4EF07}"/>
              </a:ext>
            </a:extLst>
          </p:cNvPr>
          <p:cNvPicPr>
            <a:picLocks noChangeAspect="1"/>
          </p:cNvPicPr>
          <p:nvPr/>
        </p:nvPicPr>
        <p:blipFill>
          <a:blip r:embed="rId2"/>
          <a:stretch>
            <a:fillRect/>
          </a:stretch>
        </p:blipFill>
        <p:spPr>
          <a:xfrm>
            <a:off x="2356702" y="1813420"/>
            <a:ext cx="7041822" cy="4521392"/>
          </a:xfrm>
          <a:prstGeom prst="rect">
            <a:avLst/>
          </a:prstGeom>
        </p:spPr>
      </p:pic>
    </p:spTree>
    <p:extLst>
      <p:ext uri="{BB962C8B-B14F-4D97-AF65-F5344CB8AC3E}">
        <p14:creationId xmlns:p14="http://schemas.microsoft.com/office/powerpoint/2010/main" val="182114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8FDC-ADD1-85A6-A79B-45248E09C8D1}"/>
              </a:ext>
            </a:extLst>
          </p:cNvPr>
          <p:cNvSpPr>
            <a:spLocks noGrp="1"/>
          </p:cNvSpPr>
          <p:nvPr>
            <p:ph type="title"/>
          </p:nvPr>
        </p:nvSpPr>
        <p:spPr>
          <a:xfrm>
            <a:off x="1235681" y="0"/>
            <a:ext cx="9905998" cy="1478570"/>
          </a:xfrm>
        </p:spPr>
        <p:txBody>
          <a:bodyPr/>
          <a:lstStyle/>
          <a:p>
            <a:r>
              <a:rPr lang="en-US" dirty="0"/>
              <a:t>About IKS</a:t>
            </a:r>
            <a:endParaRPr lang="en-IN" dirty="0"/>
          </a:p>
        </p:txBody>
      </p:sp>
      <p:sp>
        <p:nvSpPr>
          <p:cNvPr id="3" name="Content Placeholder 2">
            <a:extLst>
              <a:ext uri="{FF2B5EF4-FFF2-40B4-BE49-F238E27FC236}">
                <a16:creationId xmlns:a16="http://schemas.microsoft.com/office/drawing/2014/main" id="{1FF684CC-C508-961E-8745-5A0BA4B76D9F}"/>
              </a:ext>
            </a:extLst>
          </p:cNvPr>
          <p:cNvSpPr>
            <a:spLocks noGrp="1"/>
          </p:cNvSpPr>
          <p:nvPr>
            <p:ph idx="1"/>
          </p:nvPr>
        </p:nvSpPr>
        <p:spPr>
          <a:xfrm>
            <a:off x="1150070" y="1366886"/>
            <a:ext cx="10624008" cy="5307291"/>
          </a:xfrm>
        </p:spPr>
        <p:txBody>
          <a:bodyPr>
            <a:normAutofit lnSpcReduction="10000"/>
          </a:bodyPr>
          <a:lstStyle/>
          <a:p>
            <a:r>
              <a:rPr lang="en-US" sz="2600" dirty="0">
                <a:effectLst/>
                <a:latin typeface="Cambria" panose="02040503050406030204" pitchFamily="18" charset="0"/>
                <a:ea typeface="Calibri" panose="020F0502020204030204" pitchFamily="34" charset="0"/>
                <a:cs typeface="Times New Roman" panose="02020603050405020304" pitchFamily="18" charset="0"/>
              </a:rPr>
              <a:t>Indian knowledge spans a wide range of disciplines, including philosophy, spirituality, physics, mathematics, medicine, and literature. And it is still thriving and developing</a:t>
            </a:r>
          </a:p>
          <a:p>
            <a:r>
              <a:rPr lang="en-US" sz="2600" dirty="0">
                <a:effectLst/>
                <a:latin typeface="Cambria" panose="02040503050406030204" pitchFamily="18" charset="0"/>
                <a:ea typeface="Calibri" panose="020F0502020204030204" pitchFamily="34" charset="0"/>
                <a:cs typeface="Times New Roman" panose="02020603050405020304" pitchFamily="18" charset="0"/>
              </a:rPr>
              <a:t>Modern knowledge and its ancient wisdom are being combined to produce new improvements across many sectors.</a:t>
            </a:r>
            <a:endParaRPr lang="en-US" sz="2600" dirty="0">
              <a:latin typeface="Cambria" panose="02040503050406030204" pitchFamily="18" charset="0"/>
              <a:ea typeface="Calibri" panose="020F0502020204030204" pitchFamily="34" charset="0"/>
              <a:cs typeface="Times New Roman" panose="02020603050405020304" pitchFamily="18" charset="0"/>
            </a:endParaRPr>
          </a:p>
          <a:p>
            <a:r>
              <a:rPr lang="en-US" sz="2600" dirty="0">
                <a:effectLst/>
                <a:latin typeface="Cambria" panose="02040503050406030204" pitchFamily="18" charset="0"/>
                <a:ea typeface="Calibri" panose="020F0502020204030204" pitchFamily="34" charset="0"/>
                <a:cs typeface="Times New Roman" panose="02020603050405020304" pitchFamily="18" charset="0"/>
              </a:rPr>
              <a:t>Indian Knowledge System (IKS) is an innovative cell under Ministry of Education (</a:t>
            </a:r>
            <a:r>
              <a:rPr lang="en-US" sz="2600" dirty="0" err="1">
                <a:effectLst/>
                <a:latin typeface="Cambria" panose="02040503050406030204" pitchFamily="18" charset="0"/>
                <a:ea typeface="Calibri" panose="020F0502020204030204" pitchFamily="34" charset="0"/>
                <a:cs typeface="Times New Roman" panose="02020603050405020304" pitchFamily="18" charset="0"/>
              </a:rPr>
              <a:t>MoE</a:t>
            </a:r>
            <a:r>
              <a:rPr lang="en-US" sz="2600" dirty="0">
                <a:effectLst/>
                <a:latin typeface="Cambria" panose="02040503050406030204" pitchFamily="18" charset="0"/>
                <a:ea typeface="Calibri" panose="020F0502020204030204" pitchFamily="34" charset="0"/>
                <a:cs typeface="Times New Roman" panose="02020603050405020304" pitchFamily="18" charset="0"/>
              </a:rPr>
              <a:t>) at AICTE, New Delhi. </a:t>
            </a:r>
          </a:p>
          <a:p>
            <a:r>
              <a:rPr lang="en-US" sz="2600" kern="100" dirty="0">
                <a:effectLst/>
                <a:latin typeface="Cambria" panose="02040503050406030204" pitchFamily="18" charset="0"/>
                <a:ea typeface="Calibri" panose="020F0502020204030204" pitchFamily="34" charset="0"/>
                <a:cs typeface="Times New Roman" panose="02020603050405020304" pitchFamily="18" charset="0"/>
              </a:rPr>
              <a:t>It is established to promote interdisciplinary research on all aspects of IKS, preserve and disseminate IKS for further research and societal applications.</a:t>
            </a:r>
          </a:p>
          <a:p>
            <a:r>
              <a:rPr lang="en-US" sz="2600" kern="100" dirty="0">
                <a:effectLst/>
                <a:latin typeface="Cambria" panose="02040503050406030204" pitchFamily="18" charset="0"/>
                <a:ea typeface="Calibri" panose="020F0502020204030204" pitchFamily="34" charset="0"/>
                <a:cs typeface="Times New Roman" panose="02020603050405020304" pitchFamily="18" charset="0"/>
              </a:rPr>
              <a:t> It will actively engage for spreading the rich heritage of our country and traditional knowledge in the field of Arts and literature, Agriculture, Basic Sciences, Engineering &amp; Technology, Architecture, Management, Economics, etc.</a:t>
            </a:r>
            <a:endParaRPr lang="en-IN" sz="26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1800" dirty="0">
              <a:effectLst/>
              <a:latin typeface="Cambria" panose="020405030504060302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28588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EBB075-EEE8-E186-C5FB-B8CF40BE9864}"/>
              </a:ext>
            </a:extLst>
          </p:cNvPr>
          <p:cNvSpPr>
            <a:spLocks noGrp="1"/>
          </p:cNvSpPr>
          <p:nvPr>
            <p:ph idx="1"/>
          </p:nvPr>
        </p:nvSpPr>
        <p:spPr>
          <a:xfrm>
            <a:off x="576943" y="413656"/>
            <a:ext cx="10776857" cy="6074229"/>
          </a:xfrm>
        </p:spPr>
        <p:txBody>
          <a:bodyPr>
            <a:normAutofit fontScale="85000" lnSpcReduction="20000"/>
          </a:bodyPr>
          <a:lstStyle/>
          <a:p>
            <a:pPr algn="ctr">
              <a:lnSpc>
                <a:spcPct val="107000"/>
              </a:lnSpc>
              <a:spcAft>
                <a:spcPts val="800"/>
              </a:spcAft>
            </a:pPr>
            <a:r>
              <a:rPr lang="en-IN" sz="1800" b="1" kern="0" dirty="0">
                <a:solidFill>
                  <a:srgbClr val="000000"/>
                </a:solidFill>
                <a:effectLst/>
                <a:highlight>
                  <a:srgbClr val="D3D3D3"/>
                </a:highlight>
                <a:latin typeface="Cambria" panose="02040503050406030204" pitchFamily="18" charset="0"/>
                <a:ea typeface="Calibri" panose="020F0502020204030204" pitchFamily="34" charset="0"/>
                <a:cs typeface="Times New Roman" panose="02020603050405020304" pitchFamily="18" charset="0"/>
              </a:rPr>
              <a:t>Let’s check the take away from this Lecture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IN" sz="1800" b="1" kern="0" dirty="0">
                <a:effectLst/>
                <a:latin typeface="Cambria" panose="02040503050406030204" pitchFamily="18" charset="0"/>
                <a:ea typeface="Calibri" panose="020F0502020204030204" pitchFamily="34" charset="0"/>
                <a:cs typeface="Times New Roman" panose="02020603050405020304" pitchFamily="18" charset="0"/>
              </a:rPr>
              <a:t>Multiple Choice Questions (MCQ)</a:t>
            </a:r>
          </a:p>
          <a:p>
            <a:pPr marL="0" indent="0">
              <a:lnSpc>
                <a:spcPct val="107000"/>
              </a:lnSpc>
              <a:spcAft>
                <a:spcPts val="800"/>
              </a:spcAft>
              <a:buNone/>
            </a:pP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The compositions of the third Sangam are classified into eight anthologies known 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Ettuttokoi</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Kapadapuram</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Kautilya</a:t>
            </a:r>
            <a:endParaRPr lang="en-IN"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SzPts val="1050"/>
              <a:buFont typeface="var(--tertiary-font)"/>
              <a:buAutoNum type="alphaLcPeriod"/>
            </a:pPr>
            <a:r>
              <a:rPr lang="en-US" sz="1800" kern="100" dirty="0" err="1">
                <a:effectLst/>
                <a:latin typeface="Cambria" panose="02040503050406030204" pitchFamily="18" charset="0"/>
                <a:ea typeface="Times New Roman" panose="02020603050405020304" pitchFamily="18" charset="0"/>
                <a:cs typeface="Times New Roman" panose="02020603050405020304" pitchFamily="18" charset="0"/>
              </a:rPr>
              <a:t>Silappadikaram</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IN" sz="1800" kern="100" dirty="0">
                <a:effectLst/>
                <a:latin typeface="Cambria" panose="02040503050406030204" pitchFamily="18" charset="0"/>
                <a:ea typeface="Calibri" panose="020F0502020204030204" pitchFamily="34" charset="0"/>
                <a:cs typeface="Times New Roman" panose="02020603050405020304" pitchFamily="18" charset="0"/>
              </a:rPr>
              <a:t>Tamil legends Sangam talks about </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Madurai</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Visakhadatta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Kalidas</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err="1">
                <a:effectLst/>
                <a:latin typeface="Cambria" panose="02040503050406030204" pitchFamily="18" charset="0"/>
                <a:ea typeface="Calibri" panose="020F0502020204030204" pitchFamily="34" charset="0"/>
                <a:cs typeface="Times New Roman" panose="02020603050405020304" pitchFamily="18" charset="0"/>
              </a:rPr>
              <a:t>Kautilya</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0" lvl="0" indent="0">
              <a:lnSpc>
                <a:spcPct val="107000"/>
              </a:lnSpc>
              <a:buNone/>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How many works of Sangam literature are lost?</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One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Two</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Three</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lvl="0" indent="-342900">
              <a:lnSpc>
                <a:spcPct val="107000"/>
              </a:lnSpc>
              <a:buFont typeface="+mj-lt"/>
              <a:buAutoNum type="alphaLcPeriod"/>
            </a:pPr>
            <a:r>
              <a:rPr lang="en-US" sz="1800" kern="100" dirty="0">
                <a:effectLst/>
                <a:latin typeface="Cambria" panose="02040503050406030204" pitchFamily="18" charset="0"/>
                <a:ea typeface="Calibri" panose="020F0502020204030204" pitchFamily="34" charset="0"/>
                <a:cs typeface="Times New Roman" panose="02020603050405020304" pitchFamily="18" charset="0"/>
              </a:rPr>
              <a:t>Four</a:t>
            </a:r>
            <a:endParaRPr lang="en-IN"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40829279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60D40-34D3-6B27-3B71-A48CA8E350C9}"/>
              </a:ext>
            </a:extLst>
          </p:cNvPr>
          <p:cNvSpPr>
            <a:spLocks noGrp="1"/>
          </p:cNvSpPr>
          <p:nvPr>
            <p:ph type="title"/>
          </p:nvPr>
        </p:nvSpPr>
        <p:spPr>
          <a:xfrm>
            <a:off x="1650460" y="2437891"/>
            <a:ext cx="9905998" cy="1478570"/>
          </a:xfrm>
        </p:spPr>
        <p:txBody>
          <a:bodyPr/>
          <a:lstStyle/>
          <a:p>
            <a:r>
              <a:rPr lang="en-US" dirty="0"/>
              <a:t>Thank You</a:t>
            </a:r>
            <a:endParaRPr lang="en-IN" dirty="0"/>
          </a:p>
        </p:txBody>
      </p:sp>
    </p:spTree>
    <p:extLst>
      <p:ext uri="{BB962C8B-B14F-4D97-AF65-F5344CB8AC3E}">
        <p14:creationId xmlns:p14="http://schemas.microsoft.com/office/powerpoint/2010/main" val="971060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1848</TotalTime>
  <Words>5001</Words>
  <Application>Microsoft Office PowerPoint</Application>
  <PresentationFormat>Widescreen</PresentationFormat>
  <Paragraphs>356</Paragraphs>
  <Slides>91</Slides>
  <Notes>4</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Arial</vt:lpstr>
      <vt:lpstr>Arial</vt:lpstr>
      <vt:lpstr>Calibri</vt:lpstr>
      <vt:lpstr>Calibri Light</vt:lpstr>
      <vt:lpstr>Cambria</vt:lpstr>
      <vt:lpstr>Symbol</vt:lpstr>
      <vt:lpstr>Times New Roman</vt:lpstr>
      <vt:lpstr>var(--tertiary-font)</vt:lpstr>
      <vt:lpstr>Office Theme</vt:lpstr>
      <vt:lpstr> Introduction to Indian Knowledge System (IKS)    </vt:lpstr>
      <vt:lpstr>Introduction to Course</vt:lpstr>
      <vt:lpstr>Introduction to Course</vt:lpstr>
      <vt:lpstr>Introduction to Course</vt:lpstr>
      <vt:lpstr>Brhadisvara Temple, Tamil Nadu</vt:lpstr>
      <vt:lpstr>Iron Gates</vt:lpstr>
      <vt:lpstr> Indian Knowledge System (IKS)  Bharatavarsha—A Land of Rare Natural Endowments  </vt:lpstr>
      <vt:lpstr>Content </vt:lpstr>
      <vt:lpstr>About IKS</vt:lpstr>
      <vt:lpstr>Why IKS???</vt:lpstr>
      <vt:lpstr>Lecture 01- The idea of Bharatavarsha, A Land of Rare Natural Endowments</vt:lpstr>
      <vt:lpstr>PowerPoint Presentation</vt:lpstr>
      <vt:lpstr>A Land of Rare Natural Endowments</vt:lpstr>
      <vt:lpstr>PowerPoint Presentation</vt:lpstr>
      <vt:lpstr>PowerPoint Presentation</vt:lpstr>
      <vt:lpstr>PowerPoint Presentation</vt:lpstr>
      <vt:lpstr>PowerPoint Presentation</vt:lpstr>
      <vt:lpstr>PowerPoint Presentation</vt:lpstr>
      <vt:lpstr>PowerPoint Presentation</vt:lpstr>
      <vt:lpstr>The Vedas: Meaning</vt:lpstr>
      <vt:lpstr>The Vedic Corpus: The Itihasas— Ramayana and Mahabharata, and their important regional versions</vt:lpstr>
      <vt:lpstr>PowerPoint Presentation</vt:lpstr>
      <vt:lpstr>Invention of ∏: </vt:lpstr>
      <vt:lpstr>Types of Vedic Literature </vt:lpstr>
      <vt:lpstr>PowerPoint Presentation</vt:lpstr>
      <vt:lpstr>PowerPoint Presentation</vt:lpstr>
      <vt:lpstr>Topics discussed in Rigveda</vt:lpstr>
      <vt:lpstr>PowerPoint Presentation</vt:lpstr>
      <vt:lpstr>PowerPoint Presentation</vt:lpstr>
      <vt:lpstr>Topics discussed in Yajurveda</vt:lpstr>
      <vt:lpstr>PowerPoint Presentation</vt:lpstr>
      <vt:lpstr>PowerPoint Presentation</vt:lpstr>
      <vt:lpstr>Project management in Ancient days</vt:lpstr>
      <vt:lpstr>PowerPoint Presentation</vt:lpstr>
      <vt:lpstr>PowerPoint Presentation</vt:lpstr>
      <vt:lpstr>PowerPoint Presentation</vt:lpstr>
      <vt:lpstr>PowerPoint Presentation</vt:lpstr>
      <vt:lpstr>The Itihasas— Ramayana and Mahabharata </vt:lpstr>
      <vt:lpstr>PowerPoint Presentation</vt:lpstr>
      <vt:lpstr>PowerPoint Presentation</vt:lpstr>
      <vt:lpstr>Importance in regional versions of Ramayana and Mahabharata</vt:lpstr>
      <vt:lpstr>PowerPoint Presentation</vt:lpstr>
      <vt:lpstr>PowerPoint Presentation</vt:lpstr>
      <vt:lpstr>PowerPoint Presentation</vt:lpstr>
      <vt:lpstr>Lecture 02- The Puranas &amp; Upanishads </vt:lpstr>
      <vt:lpstr>PowerPoint Presentation</vt:lpstr>
      <vt:lpstr>PowerPoint Presentation</vt:lpstr>
      <vt:lpstr>PowerPoint Presentation</vt:lpstr>
      <vt:lpstr>Upanishads: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Vedas and Puranas</vt:lpstr>
      <vt:lpstr>PowerPoint Presentation</vt:lpstr>
      <vt:lpstr>Lecture 03- Earlier Buddhist writings</vt:lpstr>
      <vt:lpstr>Lecture 03- Earlier Buddhist writings- Abhidhamma Pitaka,Vinaya Pitaka, Sutta Pitaka </vt:lpstr>
      <vt:lpstr>PowerPoint Presentation</vt:lpstr>
      <vt:lpstr>PowerPoint Presentation</vt:lpstr>
      <vt:lpstr>PowerPoint Presentation</vt:lpstr>
      <vt:lpstr>PowerPoint Presentation</vt:lpstr>
      <vt:lpstr>PowerPoint Presentation</vt:lpstr>
      <vt:lpstr>PowerPoint Presentation</vt:lpstr>
      <vt:lpstr>Important Indian ancient Sanskrit literary work-Vikramovasiyam and  Mricchakatika </vt:lpstr>
      <vt:lpstr>PowerPoint Presentation</vt:lpstr>
      <vt:lpstr>PowerPoint Presentation</vt:lpstr>
      <vt:lpstr>PowerPoint Presentation</vt:lpstr>
      <vt:lpstr>PowerPoint Presentation</vt:lpstr>
      <vt:lpstr>Lecture 04- Sangam Literature</vt:lpstr>
      <vt:lpstr>Lecture 04- Sangam Literature (Art &amp; Culture) </vt:lpstr>
      <vt:lpstr>PowerPoint Presentation</vt:lpstr>
      <vt:lpstr>Sangam Literature Classification </vt:lpstr>
      <vt:lpstr>PowerPoint Presentation</vt:lpstr>
      <vt:lpstr>PowerPoint Presentation</vt:lpstr>
      <vt:lpstr>PowerPoint Presentation</vt:lpstr>
      <vt:lpstr>PowerPoint Presentation</vt:lpstr>
      <vt:lpstr>PowerPoint Presentation</vt:lpstr>
      <vt:lpstr>Patinenkilkanakku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knowledge system (IKS)  Bharatavarsha—A Land of Rare Natural Endowments</dc:title>
  <dc:creator>Priyanka Deshmukh</dc:creator>
  <cp:lastModifiedBy>Priyanka Deshmukh</cp:lastModifiedBy>
  <cp:revision>71</cp:revision>
  <dcterms:created xsi:type="dcterms:W3CDTF">2023-07-25T05:20:13Z</dcterms:created>
  <dcterms:modified xsi:type="dcterms:W3CDTF">2024-01-30T05:35:23Z</dcterms:modified>
</cp:coreProperties>
</file>